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2"/>
  </p:notesMasterIdLst>
  <p:sldIdLst>
    <p:sldId id="331" r:id="rId2"/>
    <p:sldId id="375" r:id="rId3"/>
    <p:sldId id="403" r:id="rId4"/>
    <p:sldId id="332" r:id="rId5"/>
    <p:sldId id="383" r:id="rId6"/>
    <p:sldId id="404" r:id="rId7"/>
    <p:sldId id="387" r:id="rId8"/>
    <p:sldId id="379" r:id="rId9"/>
    <p:sldId id="380" r:id="rId10"/>
    <p:sldId id="361" r:id="rId11"/>
    <p:sldId id="384" r:id="rId12"/>
    <p:sldId id="348" r:id="rId13"/>
    <p:sldId id="405" r:id="rId14"/>
    <p:sldId id="406" r:id="rId15"/>
    <p:sldId id="401" r:id="rId16"/>
    <p:sldId id="389" r:id="rId17"/>
    <p:sldId id="399" r:id="rId18"/>
    <p:sldId id="402" r:id="rId19"/>
    <p:sldId id="392" r:id="rId20"/>
    <p:sldId id="393" r:id="rId21"/>
    <p:sldId id="394" r:id="rId22"/>
    <p:sldId id="395" r:id="rId23"/>
    <p:sldId id="396" r:id="rId24"/>
    <p:sldId id="397" r:id="rId25"/>
    <p:sldId id="398" r:id="rId26"/>
    <p:sldId id="347" r:id="rId27"/>
    <p:sldId id="386" r:id="rId28"/>
    <p:sldId id="373" r:id="rId29"/>
    <p:sldId id="374" r:id="rId30"/>
    <p:sldId id="34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shi Aggarwal" initials="AA" lastIdx="4" clrIdx="0">
    <p:extLst>
      <p:ext uri="{19B8F6BF-5375-455C-9EA6-DF929625EA0E}">
        <p15:presenceInfo xmlns="" xmlns:p15="http://schemas.microsoft.com/office/powerpoint/2012/main" userId="Akshi Aggarwal" providerId="None"/>
      </p:ext>
    </p:extLst>
  </p:cmAuthor>
  <p:cmAuthor id="2" name="Kartik Patel" initials="KP" lastIdx="1" clrIdx="1">
    <p:extLst>
      <p:ext uri="{19B8F6BF-5375-455C-9EA6-DF929625EA0E}">
        <p15:presenceInfo xmlns="" xmlns:p15="http://schemas.microsoft.com/office/powerpoint/2012/main" userId="Kartik Pat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94660"/>
  </p:normalViewPr>
  <p:slideViewPr>
    <p:cSldViewPr>
      <p:cViewPr varScale="1">
        <p:scale>
          <a:sx n="83" d="100"/>
          <a:sy n="83" d="100"/>
        </p:scale>
        <p:origin x="-1498"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13T19:51:32.309" idx="1">
    <p:pos x="10" y="10"/>
    <p:text/>
    <p:extLst>
      <p:ext uri="{C676402C-5697-4E1C-873F-D02D1690AC5C}">
        <p15:threadingInfo xmlns=""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B9D54A-E54F-4A89-B29F-D870FBBC464C}" type="datetimeFigureOut">
              <a:rPr lang="en-US" smtClean="0"/>
              <a:pPr/>
              <a:t>16-Oct-21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00F262-6162-4E44-92A3-66A661294D72}" type="slidenum">
              <a:rPr lang="en-US" smtClean="0"/>
              <a:pPr/>
              <a:t>‹#›</a:t>
            </a:fld>
            <a:endParaRPr lang="en-US"/>
          </a:p>
        </p:txBody>
      </p:sp>
    </p:spTree>
    <p:extLst>
      <p:ext uri="{BB962C8B-B14F-4D97-AF65-F5344CB8AC3E}">
        <p14:creationId xmlns:p14="http://schemas.microsoft.com/office/powerpoint/2010/main" val="423076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0F262-6162-4E44-92A3-66A661294D72}" type="slidenum">
              <a:rPr lang="en-US" smtClean="0"/>
              <a:pPr/>
              <a:t>28</a:t>
            </a:fld>
            <a:endParaRPr lang="en-US"/>
          </a:p>
        </p:txBody>
      </p:sp>
    </p:spTree>
    <p:extLst>
      <p:ext uri="{BB962C8B-B14F-4D97-AF65-F5344CB8AC3E}">
        <p14:creationId xmlns:p14="http://schemas.microsoft.com/office/powerpoint/2010/main" val="1486368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44685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09751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5B7B070D-5F00-4210-88FD-72968220B340}" type="slidenum">
              <a:rPr lang="en-GB" smtClean="0"/>
              <a:pPr/>
              <a:t>‹#›</a:t>
            </a:fld>
            <a:endParaRPr lang="en-GB"/>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760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96148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6" name="Footer Placeholder 5"/>
          <p:cNvSpPr>
            <a:spLocks noGrp="1"/>
          </p:cNvSpPr>
          <p:nvPr>
            <p:ph type="ftr" sz="quarter" idx="11"/>
          </p:nvPr>
        </p:nvSpPr>
        <p:spPr/>
        <p:txBody>
          <a:bodyPr/>
          <a:lstStyle/>
          <a:p>
            <a:endParaRPr lang="en-GB"/>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815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67329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436753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399085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32691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513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69773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8" name="Footer Placeholder 7"/>
          <p:cNvSpPr>
            <a:spLocks noGrp="1"/>
          </p:cNvSpPr>
          <p:nvPr>
            <p:ph type="ftr" sz="quarter" idx="11"/>
          </p:nvPr>
        </p:nvSpPr>
        <p:spPr/>
        <p:txBody>
          <a:bodyPr/>
          <a:lstStyle/>
          <a:p>
            <a:endParaRPr lang="en-GB"/>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06863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4" name="Footer Placeholder 3"/>
          <p:cNvSpPr>
            <a:spLocks noGrp="1"/>
          </p:cNvSpPr>
          <p:nvPr>
            <p:ph type="ftr" sz="quarter" idx="11"/>
          </p:nvPr>
        </p:nvSpPr>
        <p:spPr/>
        <p:txBody>
          <a:bodyPr/>
          <a:lstStyle/>
          <a:p>
            <a:endParaRPr lang="en-GB"/>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738155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2940420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183422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828D6E-7400-4B6F-A18D-717342DF59D0}" type="datetimeFigureOut">
              <a:rPr lang="en-GB" smtClean="0"/>
              <a:pPr/>
              <a:t>16/10/2021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5B7B070D-5F00-4210-88FD-72968220B340}" type="slidenum">
              <a:rPr lang="en-GB" smtClean="0"/>
              <a:pPr/>
              <a:t>‹#›</a:t>
            </a:fld>
            <a:endParaRPr lang="en-GB"/>
          </a:p>
        </p:txBody>
      </p:sp>
    </p:spTree>
    <p:extLst>
      <p:ext uri="{BB962C8B-B14F-4D97-AF65-F5344CB8AC3E}">
        <p14:creationId xmlns:p14="http://schemas.microsoft.com/office/powerpoint/2010/main" val="424844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CC828D6E-7400-4B6F-A18D-717342DF59D0}" type="datetimeFigureOut">
              <a:rPr lang="en-GB" smtClean="0"/>
              <a:pPr/>
              <a:t>16/10/2021</a:t>
            </a:fld>
            <a:endParaRPr lang="en-GB"/>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5B7B070D-5F00-4210-88FD-72968220B340}" type="slidenum">
              <a:rPr lang="en-GB" smtClean="0"/>
              <a:pPr/>
              <a:t>‹#›</a:t>
            </a:fld>
            <a:endParaRPr lang="en-GB"/>
          </a:p>
        </p:txBody>
      </p:sp>
    </p:spTree>
    <p:extLst>
      <p:ext uri="{BB962C8B-B14F-4D97-AF65-F5344CB8AC3E}">
        <p14:creationId xmlns:p14="http://schemas.microsoft.com/office/powerpoint/2010/main" val="31940890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hyperlink" Target="https://en.wikipedia.org/wiki/Recurrent_neural_network" TargetMode="External"/><Relationship Id="rId7" Type="http://schemas.openxmlformats.org/officeDocument/2006/relationships/hyperlink" Target="https://en.wikipedia.org/wiki/Speech_recognition"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hyperlink" Target="https://en.wikipedia.org/wiki/Handwriting_recognition" TargetMode="External"/><Relationship Id="rId5" Type="http://schemas.openxmlformats.org/officeDocument/2006/relationships/hyperlink" Target="https://en.wikipedia.org/wiki/Feedforward_neural_network" TargetMode="External"/><Relationship Id="rId4" Type="http://schemas.openxmlformats.org/officeDocument/2006/relationships/hyperlink" Target="https://en.wikipedia.org/wiki/Deep_learn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irected_graph" TargetMode="External"/><Relationship Id="rId7" Type="http://schemas.openxmlformats.org/officeDocument/2006/relationships/image" Target="../media/image14.png"/><Relationship Id="rId2" Type="http://schemas.openxmlformats.org/officeDocument/2006/relationships/hyperlink" Target="https://en.wikipedia.org/wiki/Artificial_neural_network" TargetMode="External"/><Relationship Id="rId1" Type="http://schemas.openxmlformats.org/officeDocument/2006/relationships/slideLayout" Target="../slideLayouts/slideLayout2.xml"/><Relationship Id="rId6" Type="http://schemas.openxmlformats.org/officeDocument/2006/relationships/hyperlink" Target="https://en.wikipedia.org/wiki/Speech_recognition" TargetMode="External"/><Relationship Id="rId5" Type="http://schemas.openxmlformats.org/officeDocument/2006/relationships/hyperlink" Target="https://en.wikipedia.org/wiki/Handwriting_recognition" TargetMode="External"/><Relationship Id="rId4" Type="http://schemas.openxmlformats.org/officeDocument/2006/relationships/hyperlink" Target="https://en.wikipedia.org/wiki/Feedforward_neural_networks"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Dimensionality_reduction" TargetMode="External"/><Relationship Id="rId3" Type="http://schemas.openxmlformats.org/officeDocument/2006/relationships/hyperlink" Target="https://en.wikipedia.org/wiki/Language_model" TargetMode="External"/><Relationship Id="rId7" Type="http://schemas.openxmlformats.org/officeDocument/2006/relationships/hyperlink" Target="https://en.wikipedia.org/wiki/Neural_net_language_model" TargetMode="External"/><Relationship Id="rId2" Type="http://schemas.openxmlformats.org/officeDocument/2006/relationships/hyperlink" Target="https://en.wikipedia.org/wiki/Natural_language_processing" TargetMode="External"/><Relationship Id="rId1" Type="http://schemas.openxmlformats.org/officeDocument/2006/relationships/slideLayout" Target="../slideLayouts/slideLayout2.xml"/><Relationship Id="rId6" Type="http://schemas.openxmlformats.org/officeDocument/2006/relationships/hyperlink" Target="https://en.wikipedia.org/wiki/Real_numbers" TargetMode="External"/><Relationship Id="rId5" Type="http://schemas.openxmlformats.org/officeDocument/2006/relationships/hyperlink" Target="https://en.wikipedia.org/wiki/Vector_(mathematics)" TargetMode="External"/><Relationship Id="rId10" Type="http://schemas.openxmlformats.org/officeDocument/2006/relationships/image" Target="../media/image15.png"/><Relationship Id="rId4" Type="http://schemas.openxmlformats.org/officeDocument/2006/relationships/hyperlink" Target="https://en.wikipedia.org/wiki/Feature_learning" TargetMode="External"/><Relationship Id="rId9" Type="http://schemas.openxmlformats.org/officeDocument/2006/relationships/hyperlink" Target="https://en.wikipedia.org/wiki/Co-occurrence_matrix"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Computer_vision" TargetMode="External"/><Relationship Id="rId13" Type="http://schemas.openxmlformats.org/officeDocument/2006/relationships/hyperlink" Target="https://en.wikipedia.org/wiki/Natural_language_processing" TargetMode="External"/><Relationship Id="rId3" Type="http://schemas.openxmlformats.org/officeDocument/2006/relationships/image" Target="../media/image17.png"/><Relationship Id="rId7" Type="http://schemas.openxmlformats.org/officeDocument/2006/relationships/hyperlink" Target="https://en.wikipedia.org/wiki/Translation_invariant" TargetMode="External"/><Relationship Id="rId12" Type="http://schemas.openxmlformats.org/officeDocument/2006/relationships/hyperlink" Target="https://en.wikipedia.org/wiki/Medical_image_computing"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en.wikipedia.org/wiki/Equivariant_map" TargetMode="External"/><Relationship Id="rId11" Type="http://schemas.openxmlformats.org/officeDocument/2006/relationships/hyperlink" Target="https://en.wikipedia.org/wiki/Image_segmentation" TargetMode="External"/><Relationship Id="rId5" Type="http://schemas.openxmlformats.org/officeDocument/2006/relationships/hyperlink" Target="https://en.wikipedia.org/wiki/Deep_neural_network" TargetMode="External"/><Relationship Id="rId15" Type="http://schemas.openxmlformats.org/officeDocument/2006/relationships/hyperlink" Target="https://en.wikipedia.org/wiki/Time_series" TargetMode="External"/><Relationship Id="rId10" Type="http://schemas.openxmlformats.org/officeDocument/2006/relationships/hyperlink" Target="https://en.wikipedia.org/wiki/Image_classification" TargetMode="External"/><Relationship Id="rId4" Type="http://schemas.openxmlformats.org/officeDocument/2006/relationships/hyperlink" Target="https://en.wikipedia.org/wiki/Deep_learning" TargetMode="External"/><Relationship Id="rId9" Type="http://schemas.openxmlformats.org/officeDocument/2006/relationships/hyperlink" Target="https://en.wikipedia.org/wiki/Recommender_system" TargetMode="External"/><Relationship Id="rId14" Type="http://schemas.openxmlformats.org/officeDocument/2006/relationships/hyperlink" Target="https://en.wikipedia.org/wiki/Brain%E2%80%93computer_interfac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News"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s://en.wikipedia.org/wiki/Advertis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 Id="rId6" Type="http://schemas.openxmlformats.org/officeDocument/2006/relationships/hyperlink" Target="https://www.wikipedia.org/" TargetMode="External"/><Relationship Id="rId5" Type="http://schemas.openxmlformats.org/officeDocument/2006/relationships/hyperlink" Target="https://www.google.com/" TargetMode="External"/><Relationship Id="rId4" Type="http://schemas.openxmlformats.org/officeDocument/2006/relationships/hyperlink" Target="https://docs.python.org/3/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449" y="562297"/>
            <a:ext cx="6912768" cy="2439144"/>
          </a:xfrm>
        </p:spPr>
        <p:txBody>
          <a:bodyPr>
            <a:noAutofit/>
          </a:bodyPr>
          <a:lstStyle/>
          <a:p>
            <a:r>
              <a:rPr lang="en-GB" sz="4400" b="1" u="sng" dirty="0" smtClean="0">
                <a:latin typeface="Times New Roman" panose="02020603050405020304" pitchFamily="18" charset="0"/>
                <a:cs typeface="Times New Roman" panose="02020603050405020304" pitchFamily="18" charset="0"/>
              </a:rPr>
              <a:t>Fake News Detection </a:t>
            </a:r>
            <a:r>
              <a:rPr lang="en-GB" sz="4400" b="1" u="sng" dirty="0" smtClean="0">
                <a:latin typeface="Times New Roman" panose="02020603050405020304" pitchFamily="18" charset="0"/>
                <a:cs typeface="Times New Roman" panose="02020603050405020304" pitchFamily="18" charset="0"/>
              </a:rPr>
              <a:t>Android APP</a:t>
            </a:r>
            <a:endParaRPr lang="en-GB" sz="44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7421" y="3429000"/>
            <a:ext cx="7416824" cy="2409131"/>
          </a:xfrm>
        </p:spPr>
        <p:txBody>
          <a:bodyPr>
            <a:noAutofit/>
          </a:bodyPr>
          <a:lstStyle/>
          <a:p>
            <a:endParaRPr lang="en-GB" sz="600" dirty="0">
              <a:latin typeface="Times New Roman" panose="02020603050405020304" pitchFamily="18" charset="0"/>
              <a:cs typeface="Times New Roman" panose="02020603050405020304" pitchFamily="18" charset="0"/>
            </a:endParaRPr>
          </a:p>
          <a:p>
            <a:pPr marL="0" indent="0">
              <a:buNone/>
            </a:pPr>
            <a:endParaRPr lang="en-GB" sz="1200" dirty="0">
              <a:latin typeface="Times New Roman" panose="02020603050405020304" pitchFamily="18" charset="0"/>
              <a:cs typeface="Times New Roman" panose="02020603050405020304" pitchFamily="18" charset="0"/>
            </a:endParaRPr>
          </a:p>
          <a:p>
            <a:pPr marL="0" indent="0">
              <a:buNone/>
            </a:pPr>
            <a:endParaRPr lang="en-GB" sz="1200" dirty="0">
              <a:latin typeface="Times New Roman" panose="02020603050405020304" pitchFamily="18" charset="0"/>
              <a:cs typeface="Times New Roman" panose="02020603050405020304" pitchFamily="18" charset="0"/>
            </a:endParaRPr>
          </a:p>
          <a:p>
            <a:pPr marL="0" indent="0">
              <a:buNone/>
            </a:pPr>
            <a:r>
              <a:rPr lang="en-GB" sz="1800" b="1" dirty="0">
                <a:latin typeface="Times New Roman" panose="02020603050405020304" pitchFamily="18" charset="0"/>
                <a:cs typeface="Times New Roman" panose="02020603050405020304" pitchFamily="18" charset="0"/>
              </a:rPr>
              <a:t>                            		</a:t>
            </a:r>
            <a:r>
              <a:rPr lang="en-GB" sz="2000" b="1" u="sng" dirty="0">
                <a:solidFill>
                  <a:schemeClr val="tx1"/>
                </a:solidFill>
                <a:latin typeface="Times New Roman" panose="02020603050405020304" pitchFamily="18" charset="0"/>
                <a:cs typeface="Times New Roman" panose="02020603050405020304" pitchFamily="18" charset="0"/>
              </a:rPr>
              <a:t>Presented By</a:t>
            </a:r>
            <a:r>
              <a:rPr lang="en-GB" sz="2000" b="1" dirty="0">
                <a:solidFill>
                  <a:schemeClr val="tx1"/>
                </a:solidFill>
                <a:latin typeface="Times New Roman" panose="02020603050405020304" pitchFamily="18" charset="0"/>
                <a:cs typeface="Times New Roman" panose="02020603050405020304" pitchFamily="18" charset="0"/>
              </a:rPr>
              <a:t>:</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Himanshu Patel , </a:t>
            </a:r>
            <a:r>
              <a:rPr lang="en-GB" sz="2000" b="1" dirty="0" err="1">
                <a:solidFill>
                  <a:schemeClr val="tx1"/>
                </a:solidFill>
                <a:latin typeface="Times New Roman" panose="02020603050405020304" pitchFamily="18" charset="0"/>
                <a:cs typeface="Times New Roman" panose="02020603050405020304" pitchFamily="18" charset="0"/>
              </a:rPr>
              <a:t>Akarsh</a:t>
            </a:r>
            <a:r>
              <a:rPr lang="en-GB" sz="2000" b="1" dirty="0">
                <a:solidFill>
                  <a:schemeClr val="tx1"/>
                </a:solidFill>
                <a:latin typeface="Times New Roman" panose="02020603050405020304" pitchFamily="18" charset="0"/>
                <a:cs typeface="Times New Roman" panose="02020603050405020304" pitchFamily="18" charset="0"/>
              </a:rPr>
              <a:t> Mathur, Harshit Jain and Kunal </a:t>
            </a:r>
            <a:r>
              <a:rPr lang="en-GB" sz="2000" b="1" dirty="0" err="1">
                <a:solidFill>
                  <a:schemeClr val="tx1"/>
                </a:solidFill>
                <a:latin typeface="Times New Roman" panose="02020603050405020304" pitchFamily="18" charset="0"/>
                <a:cs typeface="Times New Roman" panose="02020603050405020304" pitchFamily="18" charset="0"/>
              </a:rPr>
              <a:t>Sahu</a:t>
            </a:r>
            <a:endParaRPr lang="en-GB" sz="2000" b="1" dirty="0">
              <a:solidFill>
                <a:schemeClr val="tx1"/>
              </a:solidFill>
              <a:latin typeface="Times New Roman" panose="02020603050405020304" pitchFamily="18" charset="0"/>
              <a:cs typeface="Times New Roman" panose="02020603050405020304" pitchFamily="18" charset="0"/>
            </a:endParaRP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0126IT181027,    0126IT181003,    0126IT181026,   0126IT181035</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INFORMATION TECHNOLOGY    </a:t>
            </a:r>
            <a:r>
              <a:rPr lang="en-GB" sz="2000" b="1" dirty="0" smtClean="0">
                <a:solidFill>
                  <a:schemeClr val="tx1"/>
                </a:solidFill>
                <a:latin typeface="Times New Roman" panose="02020603050405020304" pitchFamily="18" charset="0"/>
                <a:cs typeface="Times New Roman" panose="02020603050405020304" pitchFamily="18" charset="0"/>
              </a:rPr>
              <a:t>7</a:t>
            </a:r>
            <a:r>
              <a:rPr lang="en-GB" sz="2000" b="1" baseline="30000" dirty="0" smtClean="0">
                <a:solidFill>
                  <a:schemeClr val="tx1"/>
                </a:solidFill>
                <a:latin typeface="Times New Roman" panose="02020603050405020304" pitchFamily="18" charset="0"/>
                <a:cs typeface="Times New Roman" panose="02020603050405020304" pitchFamily="18" charset="0"/>
              </a:rPr>
              <a:t>TH</a:t>
            </a:r>
            <a:r>
              <a:rPr lang="en-GB" sz="2000" b="1" dirty="0" smtClean="0">
                <a:solidFill>
                  <a:schemeClr val="tx1"/>
                </a:solidFill>
                <a:latin typeface="Times New Roman" panose="02020603050405020304" pitchFamily="18" charset="0"/>
                <a:cs typeface="Times New Roman" panose="02020603050405020304" pitchFamily="18" charset="0"/>
              </a:rPr>
              <a:t> </a:t>
            </a:r>
            <a:r>
              <a:rPr lang="en-GB" sz="2000" b="1" dirty="0">
                <a:solidFill>
                  <a:schemeClr val="tx1"/>
                </a:solidFill>
                <a:latin typeface="Times New Roman" panose="02020603050405020304" pitchFamily="18" charset="0"/>
                <a:cs typeface="Times New Roman" panose="02020603050405020304" pitchFamily="18" charset="0"/>
              </a:rPr>
              <a:t>SEM   “A”</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a:t>
            </a:r>
          </a:p>
          <a:p>
            <a:pPr marL="0" indent="0">
              <a:buNone/>
            </a:pPr>
            <a:r>
              <a:rPr lang="en-GB" sz="2000" b="1" dirty="0">
                <a:solidFill>
                  <a:schemeClr val="tx1"/>
                </a:solidFill>
                <a:latin typeface="Times New Roman" panose="02020603050405020304" pitchFamily="18" charset="0"/>
                <a:cs typeface="Times New Roman" panose="02020603050405020304" pitchFamily="18" charset="0"/>
              </a:rPr>
              <a:t>                                                                  </a:t>
            </a:r>
            <a:endParaRPr lang="en-GB" sz="1600" b="1" dirty="0">
              <a:solidFill>
                <a:schemeClr val="tx1"/>
              </a:solidFill>
              <a:latin typeface="Times New Roman" panose="02020603050405020304" pitchFamily="18" charset="0"/>
              <a:cs typeface="Times New Roman" panose="02020603050405020304" pitchFamily="18" charset="0"/>
            </a:endParaRPr>
          </a:p>
          <a:p>
            <a:pPr marL="0" indent="0">
              <a:buNone/>
            </a:pPr>
            <a:r>
              <a:rPr lang="en-GB" sz="1600" b="1" dirty="0">
                <a:solidFill>
                  <a:schemeClr val="tx1"/>
                </a:solidFill>
                <a:latin typeface="Times New Roman" panose="02020603050405020304" pitchFamily="18" charset="0"/>
                <a:cs typeface="Times New Roman" panose="02020603050405020304" pitchFamily="18" charset="0"/>
              </a:rPr>
              <a:t>				</a:t>
            </a:r>
          </a:p>
        </p:txBody>
      </p:sp>
      <p:sp>
        <p:nvSpPr>
          <p:cNvPr id="4" name="AutoShape 2" descr="Image result for smileys"/>
          <p:cNvSpPr>
            <a:spLocks noChangeAspect="1" noChangeArrowheads="1"/>
          </p:cNvSpPr>
          <p:nvPr/>
        </p:nvSpPr>
        <p:spPr bwMode="auto">
          <a:xfrm>
            <a:off x="155574" y="-144463"/>
            <a:ext cx="1597025" cy="15970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stretch>
            <a:fillRect/>
          </a:stretch>
        </p:blipFill>
        <p:spPr>
          <a:xfrm>
            <a:off x="1387675" y="2209800"/>
            <a:ext cx="857250" cy="857250"/>
          </a:xfrm>
          <a:prstGeom prst="rect">
            <a:avLst/>
          </a:prstGeom>
        </p:spPr>
      </p:pic>
      <p:pic>
        <p:nvPicPr>
          <p:cNvPr id="8" name="Picture 7"/>
          <p:cNvPicPr>
            <a:picLocks noChangeAspect="1"/>
          </p:cNvPicPr>
          <p:nvPr/>
        </p:nvPicPr>
        <p:blipFill>
          <a:blip r:embed="rId3"/>
          <a:stretch>
            <a:fillRect/>
          </a:stretch>
        </p:blipFill>
        <p:spPr>
          <a:xfrm>
            <a:off x="3200400" y="2209800"/>
            <a:ext cx="2067833" cy="1599260"/>
          </a:xfrm>
          <a:prstGeom prst="rect">
            <a:avLst/>
          </a:prstGeom>
        </p:spPr>
      </p:pic>
      <p:pic>
        <p:nvPicPr>
          <p:cNvPr id="10" name="Picture 9"/>
          <p:cNvPicPr>
            <a:picLocks noChangeAspect="1"/>
          </p:cNvPicPr>
          <p:nvPr/>
        </p:nvPicPr>
        <p:blipFill>
          <a:blip r:embed="rId4"/>
          <a:stretch>
            <a:fillRect/>
          </a:stretch>
        </p:blipFill>
        <p:spPr>
          <a:xfrm>
            <a:off x="6399690" y="2142297"/>
            <a:ext cx="1492165" cy="1290510"/>
          </a:xfrm>
          <a:prstGeom prst="rect">
            <a:avLst/>
          </a:prstGeom>
        </p:spPr>
      </p:pic>
    </p:spTree>
    <p:extLst>
      <p:ext uri="{BB962C8B-B14F-4D97-AF65-F5344CB8AC3E}">
        <p14:creationId xmlns:p14="http://schemas.microsoft.com/office/powerpoint/2010/main" val="68404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b="1" dirty="0"/>
              <a:t>     </a:t>
            </a:r>
            <a:r>
              <a:rPr lang="en-US" b="1" dirty="0" smtClean="0"/>
              <a:t>Fake News</a:t>
            </a:r>
            <a:br>
              <a:rPr lang="en-US" b="1" dirty="0" smtClean="0"/>
            </a:br>
            <a:endParaRPr lang="en-US" b="1" dirty="0"/>
          </a:p>
        </p:txBody>
      </p:sp>
      <p:sp>
        <p:nvSpPr>
          <p:cNvPr id="79875" name="Rectangle 3"/>
          <p:cNvSpPr>
            <a:spLocks noGrp="1" noChangeArrowheads="1"/>
          </p:cNvSpPr>
          <p:nvPr>
            <p:ph idx="1"/>
          </p:nvPr>
        </p:nvSpPr>
        <p:spPr>
          <a:xfrm>
            <a:off x="457200" y="1752600"/>
            <a:ext cx="8229600" cy="5257800"/>
          </a:xfrm>
        </p:spPr>
        <p:txBody>
          <a:bodyPr>
            <a:normAutofit/>
          </a:bodyPr>
          <a:lstStyle/>
          <a:p>
            <a:pPr eaLnBrk="1" hangingPunct="1"/>
            <a:endParaRPr lang="en-US" dirty="0"/>
          </a:p>
          <a:p>
            <a:pPr eaLnBrk="1" hangingPunct="1"/>
            <a:r>
              <a:rPr lang="en-US" dirty="0"/>
              <a:t>Identify the orientation of </a:t>
            </a:r>
            <a:r>
              <a:rPr lang="en-US" dirty="0" smtClean="0"/>
              <a:t>information </a:t>
            </a:r>
            <a:r>
              <a:rPr lang="en-US" dirty="0"/>
              <a:t>in a piece of text</a:t>
            </a:r>
          </a:p>
          <a:p>
            <a:pPr marL="68580" indent="0" eaLnBrk="1" hangingPunct="1">
              <a:buNone/>
            </a:pPr>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p:txBody>
      </p:sp>
      <p:sp>
        <p:nvSpPr>
          <p:cNvPr id="79880" name="AutoShape 8"/>
          <p:cNvSpPr>
            <a:spLocks noChangeArrowheads="1"/>
          </p:cNvSpPr>
          <p:nvPr/>
        </p:nvSpPr>
        <p:spPr bwMode="auto">
          <a:xfrm>
            <a:off x="609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dirty="0" smtClean="0">
                <a:latin typeface="Times New Roman" panose="02020603050405020304" pitchFamily="18" charset="0"/>
                <a:cs typeface="Latha" panose="020B0604020202020204" pitchFamily="34" charset="0"/>
              </a:rPr>
              <a:t>The </a:t>
            </a:r>
            <a:r>
              <a:rPr lang="en-US" sz="2000" dirty="0" err="1" smtClean="0">
                <a:latin typeface="Times New Roman" panose="02020603050405020304" pitchFamily="18" charset="0"/>
                <a:cs typeface="Latha" panose="020B0604020202020204" pitchFamily="34" charset="0"/>
              </a:rPr>
              <a:t>andaman</a:t>
            </a:r>
            <a:r>
              <a:rPr lang="en-US" sz="2000" dirty="0" smtClean="0">
                <a:latin typeface="Times New Roman" panose="02020603050405020304" pitchFamily="18" charset="0"/>
                <a:cs typeface="Latha" panose="020B0604020202020204" pitchFamily="34" charset="0"/>
              </a:rPr>
              <a:t> and </a:t>
            </a:r>
          </a:p>
          <a:p>
            <a:pPr algn="ctr" eaLnBrk="1" hangingPunct="1"/>
            <a:r>
              <a:rPr lang="en-US" sz="2000" dirty="0" smtClean="0">
                <a:latin typeface="Times New Roman" panose="02020603050405020304" pitchFamily="18" charset="0"/>
                <a:cs typeface="Latha" panose="020B0604020202020204" pitchFamily="34" charset="0"/>
              </a:rPr>
              <a:t>Nicobar island </a:t>
            </a:r>
          </a:p>
          <a:p>
            <a:pPr algn="ctr" eaLnBrk="1" hangingPunct="1"/>
            <a:r>
              <a:rPr lang="en-US" sz="2000" dirty="0" smtClean="0">
                <a:latin typeface="Times New Roman" panose="02020603050405020304" pitchFamily="18" charset="0"/>
                <a:cs typeface="Latha" panose="020B0604020202020204" pitchFamily="34" charset="0"/>
              </a:rPr>
              <a:t>renamed </a:t>
            </a:r>
            <a:r>
              <a:rPr lang="en-US" sz="2000" dirty="0" smtClean="0">
                <a:latin typeface="Times New Roman" panose="02020603050405020304" pitchFamily="18" charset="0"/>
                <a:cs typeface="Latha" panose="020B0604020202020204" pitchFamily="34" charset="0"/>
              </a:rPr>
              <a:t>in</a:t>
            </a:r>
          </a:p>
          <a:p>
            <a:pPr algn="ctr" eaLnBrk="1" hangingPunct="1"/>
            <a:r>
              <a:rPr lang="en-US" sz="2000" dirty="0">
                <a:latin typeface="Times New Roman" panose="02020603050405020304" pitchFamily="18" charset="0"/>
                <a:cs typeface="Latha" panose="020B0604020202020204" pitchFamily="34" charset="0"/>
              </a:rPr>
              <a:t>t</a:t>
            </a:r>
            <a:r>
              <a:rPr lang="en-US" sz="2000" dirty="0" smtClean="0">
                <a:latin typeface="Times New Roman" panose="02020603050405020304" pitchFamily="18" charset="0"/>
                <a:cs typeface="Latha" panose="020B0604020202020204" pitchFamily="34" charset="0"/>
              </a:rPr>
              <a:t>he </a:t>
            </a:r>
            <a:r>
              <a:rPr lang="en-US" sz="2000" dirty="0" err="1" smtClean="0">
                <a:latin typeface="Times New Roman" panose="02020603050405020304" pitchFamily="18" charset="0"/>
                <a:cs typeface="Latha" panose="020B0604020202020204" pitchFamily="34" charset="0"/>
              </a:rPr>
              <a:t>honour</a:t>
            </a:r>
            <a:r>
              <a:rPr lang="en-US" sz="2000" dirty="0" smtClean="0">
                <a:latin typeface="Times New Roman" panose="02020603050405020304" pitchFamily="18" charset="0"/>
                <a:cs typeface="Latha" panose="020B0604020202020204" pitchFamily="34" charset="0"/>
              </a:rPr>
              <a:t> of </a:t>
            </a:r>
            <a:r>
              <a:rPr lang="en-US" sz="2000" dirty="0" err="1" smtClean="0">
                <a:latin typeface="Times New Roman" panose="02020603050405020304" pitchFamily="18" charset="0"/>
                <a:cs typeface="Latha" panose="020B0604020202020204" pitchFamily="34" charset="0"/>
              </a:rPr>
              <a:t>netaji</a:t>
            </a:r>
            <a:endParaRPr lang="en-US" sz="2000" dirty="0" smtClean="0">
              <a:latin typeface="Times New Roman" panose="02020603050405020304" pitchFamily="18" charset="0"/>
              <a:cs typeface="Latha" panose="020B0604020202020204" pitchFamily="34" charset="0"/>
            </a:endParaRPr>
          </a:p>
          <a:p>
            <a:pPr algn="ctr" eaLnBrk="1" hangingPunct="1"/>
            <a:r>
              <a:rPr lang="en-US" sz="2000" dirty="0" err="1" smtClean="0">
                <a:latin typeface="Times New Roman" panose="02020603050405020304" pitchFamily="18" charset="0"/>
                <a:cs typeface="Latha" panose="020B0604020202020204" pitchFamily="34" charset="0"/>
              </a:rPr>
              <a:t>Subhash</a:t>
            </a:r>
            <a:r>
              <a:rPr lang="en-US" sz="2000" dirty="0" smtClean="0">
                <a:latin typeface="Times New Roman" panose="02020603050405020304" pitchFamily="18" charset="0"/>
                <a:cs typeface="Latha" panose="020B0604020202020204" pitchFamily="34" charset="0"/>
              </a:rPr>
              <a:t> </a:t>
            </a:r>
            <a:r>
              <a:rPr lang="en-US" sz="2000" dirty="0" err="1" smtClean="0">
                <a:latin typeface="Times New Roman" panose="02020603050405020304" pitchFamily="18" charset="0"/>
                <a:cs typeface="Latha" panose="020B0604020202020204" pitchFamily="34" charset="0"/>
              </a:rPr>
              <a:t>chandra</a:t>
            </a:r>
            <a:endParaRPr lang="en-US" sz="2000" dirty="0">
              <a:latin typeface="Times New Roman" panose="02020603050405020304" pitchFamily="18" charset="0"/>
              <a:cs typeface="Latha" panose="020B0604020202020204" pitchFamily="34" charset="0"/>
            </a:endParaRPr>
          </a:p>
          <a:p>
            <a:pPr algn="ctr" eaLnBrk="1" hangingPunct="1"/>
            <a:r>
              <a:rPr lang="en-US" sz="2000" dirty="0" smtClean="0">
                <a:latin typeface="Times New Roman" panose="02020603050405020304" pitchFamily="18" charset="0"/>
                <a:cs typeface="Latha" panose="020B0604020202020204" pitchFamily="34" charset="0"/>
              </a:rPr>
              <a:t>Bose.</a:t>
            </a:r>
          </a:p>
        </p:txBody>
      </p:sp>
      <p:sp>
        <p:nvSpPr>
          <p:cNvPr id="79881" name="AutoShape 9"/>
          <p:cNvSpPr>
            <a:spLocks noChangeArrowheads="1"/>
          </p:cNvSpPr>
          <p:nvPr/>
        </p:nvSpPr>
        <p:spPr bwMode="auto">
          <a:xfrm>
            <a:off x="334029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dirty="0" smtClean="0">
                <a:latin typeface="Times New Roman" panose="02020603050405020304" pitchFamily="18" charset="0"/>
                <a:cs typeface="Latha" panose="020B0604020202020204" pitchFamily="34" charset="0"/>
              </a:rPr>
              <a:t>India will be a </a:t>
            </a:r>
          </a:p>
          <a:p>
            <a:pPr algn="ctr" eaLnBrk="1" hangingPunct="1"/>
            <a:r>
              <a:rPr lang="en-US" sz="2000" dirty="0" smtClean="0">
                <a:latin typeface="Times New Roman" panose="02020603050405020304" pitchFamily="18" charset="0"/>
                <a:cs typeface="Latha" panose="020B0604020202020204" pitchFamily="34" charset="0"/>
              </a:rPr>
              <a:t>Superpower by</a:t>
            </a:r>
          </a:p>
          <a:p>
            <a:pPr algn="ctr" eaLnBrk="1" hangingPunct="1"/>
            <a:r>
              <a:rPr lang="en-US" sz="2000" dirty="0" smtClean="0">
                <a:latin typeface="Times New Roman" panose="02020603050405020304" pitchFamily="18" charset="0"/>
                <a:cs typeface="Latha" panose="020B0604020202020204" pitchFamily="34" charset="0"/>
              </a:rPr>
              <a:t>2050.</a:t>
            </a:r>
            <a:endParaRPr lang="en-US" sz="2000" dirty="0">
              <a:latin typeface="Times New Roman" panose="02020603050405020304" pitchFamily="18" charset="0"/>
              <a:cs typeface="Latha" panose="020B0604020202020204" pitchFamily="34" charset="0"/>
            </a:endParaRPr>
          </a:p>
        </p:txBody>
      </p:sp>
      <p:sp>
        <p:nvSpPr>
          <p:cNvPr id="79882" name="AutoShape 10"/>
          <p:cNvSpPr>
            <a:spLocks noChangeArrowheads="1"/>
          </p:cNvSpPr>
          <p:nvPr/>
        </p:nvSpPr>
        <p:spPr bwMode="auto">
          <a:xfrm>
            <a:off x="5943600" y="2819400"/>
            <a:ext cx="2057400" cy="2209800"/>
          </a:xfrm>
          <a:prstGeom prst="foldedCorner">
            <a:avLst>
              <a:gd name="adj" fmla="val 12500"/>
            </a:avLst>
          </a:prstGeom>
          <a:blipFill dpi="0" rotWithShape="1">
            <a:blip r:embed="rId2"/>
            <a:srcRect/>
            <a:tile tx="0" ty="0" sx="100000" sy="100000" flip="none" algn="tl"/>
          </a:blip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dirty="0" smtClean="0">
                <a:latin typeface="Times New Roman" panose="02020603050405020304" pitchFamily="18" charset="0"/>
                <a:cs typeface="Latha" panose="020B0604020202020204" pitchFamily="34" charset="0"/>
              </a:rPr>
              <a:t>Ganga is the longest</a:t>
            </a:r>
          </a:p>
          <a:p>
            <a:pPr algn="ctr" eaLnBrk="1" hangingPunct="1"/>
            <a:r>
              <a:rPr lang="en-US" sz="2000" dirty="0" smtClean="0">
                <a:latin typeface="Times New Roman" panose="02020603050405020304" pitchFamily="18" charset="0"/>
                <a:cs typeface="Latha" panose="020B0604020202020204" pitchFamily="34" charset="0"/>
              </a:rPr>
              <a:t>River in the world.</a:t>
            </a:r>
            <a:endParaRPr lang="en-US" sz="2000" dirty="0">
              <a:latin typeface="Times New Roman" panose="02020603050405020304" pitchFamily="18" charset="0"/>
              <a:cs typeface="Latha" panose="020B0604020202020204" pitchFamily="34" charset="0"/>
            </a:endParaRPr>
          </a:p>
        </p:txBody>
      </p:sp>
      <p:sp>
        <p:nvSpPr>
          <p:cNvPr id="79883" name="AutoShape 11"/>
          <p:cNvSpPr>
            <a:spLocks noChangeArrowheads="1"/>
          </p:cNvSpPr>
          <p:nvPr/>
        </p:nvSpPr>
        <p:spPr bwMode="auto">
          <a:xfrm>
            <a:off x="7620000" y="2667000"/>
            <a:ext cx="533400" cy="533400"/>
          </a:xfrm>
          <a:prstGeom prst="smileyFace">
            <a:avLst>
              <a:gd name="adj" fmla="val -4653"/>
            </a:avLst>
          </a:prstGeom>
          <a:solidFill>
            <a:srgbClr val="FF3300"/>
          </a:solidFill>
          <a:ln w="381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9884" name="AutoShape 12"/>
          <p:cNvSpPr>
            <a:spLocks noChangeArrowheads="1"/>
          </p:cNvSpPr>
          <p:nvPr/>
        </p:nvSpPr>
        <p:spPr bwMode="auto">
          <a:xfrm>
            <a:off x="4876800" y="2743200"/>
            <a:ext cx="533400" cy="533400"/>
          </a:xfrm>
          <a:prstGeom prst="smileyFace">
            <a:avLst>
              <a:gd name="adj" fmla="val 921"/>
            </a:avLst>
          </a:prstGeom>
          <a:solidFill>
            <a:srgbClr val="FF9900"/>
          </a:solidFill>
          <a:ln w="381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9885" name="AutoShape 13"/>
          <p:cNvSpPr>
            <a:spLocks noChangeArrowheads="1"/>
          </p:cNvSpPr>
          <p:nvPr/>
        </p:nvSpPr>
        <p:spPr bwMode="auto">
          <a:xfrm>
            <a:off x="2209800" y="2667000"/>
            <a:ext cx="533400" cy="533400"/>
          </a:xfrm>
          <a:prstGeom prst="smileyFace">
            <a:avLst>
              <a:gd name="adj" fmla="val 4653"/>
            </a:avLst>
          </a:prstGeom>
          <a:solidFill>
            <a:srgbClr val="339933"/>
          </a:solidFill>
          <a:ln w="381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p>
        </p:txBody>
      </p:sp>
      <p:sp>
        <p:nvSpPr>
          <p:cNvPr id="79886" name="Text Box 14"/>
          <p:cNvSpPr txBox="1">
            <a:spLocks noChangeArrowheads="1"/>
          </p:cNvSpPr>
          <p:nvPr/>
        </p:nvSpPr>
        <p:spPr bwMode="auto">
          <a:xfrm>
            <a:off x="3352800" y="4572000"/>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dirty="0"/>
              <a:t>[ </a:t>
            </a:r>
            <a:r>
              <a:rPr lang="en-US" dirty="0" err="1" smtClean="0"/>
              <a:t>Predictory</a:t>
            </a:r>
            <a:r>
              <a:rPr lang="en-US" dirty="0" smtClean="0"/>
              <a:t> </a:t>
            </a:r>
            <a:r>
              <a:rPr lang="en-US" dirty="0"/>
              <a:t>]</a:t>
            </a:r>
          </a:p>
        </p:txBody>
      </p:sp>
      <p:sp>
        <p:nvSpPr>
          <p:cNvPr id="79888" name="Text Box 16"/>
          <p:cNvSpPr txBox="1">
            <a:spLocks noChangeArrowheads="1"/>
          </p:cNvSpPr>
          <p:nvPr/>
        </p:nvSpPr>
        <p:spPr bwMode="auto">
          <a:xfrm>
            <a:off x="685800" y="45720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dirty="0" smtClean="0"/>
              <a:t>[ Genuine ]</a:t>
            </a:r>
            <a:endParaRPr lang="en-US" dirty="0"/>
          </a:p>
        </p:txBody>
      </p:sp>
      <p:sp>
        <p:nvSpPr>
          <p:cNvPr id="79889" name="Text Box 17"/>
          <p:cNvSpPr txBox="1">
            <a:spLocks noChangeArrowheads="1"/>
          </p:cNvSpPr>
          <p:nvPr/>
        </p:nvSpPr>
        <p:spPr bwMode="auto">
          <a:xfrm>
            <a:off x="6019800" y="46482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dirty="0" smtClean="0"/>
              <a:t>[ Fake </a:t>
            </a:r>
            <a:r>
              <a:rPr lang="en-US" dirty="0"/>
              <a:t>]</a:t>
            </a:r>
          </a:p>
        </p:txBody>
      </p:sp>
    </p:spTree>
    <p:extLst>
      <p:ext uri="{BB962C8B-B14F-4D97-AF65-F5344CB8AC3E}">
        <p14:creationId xmlns:p14="http://schemas.microsoft.com/office/powerpoint/2010/main" val="2659718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9880"/>
                                        </p:tgtEl>
                                        <p:attrNameLst>
                                          <p:attrName>style.visibility</p:attrName>
                                        </p:attrNameLst>
                                      </p:cBhvr>
                                      <p:to>
                                        <p:strVal val="visible"/>
                                      </p:to>
                                    </p:set>
                                    <p:animEffect transition="in" filter="fade">
                                      <p:cBhvr>
                                        <p:cTn id="7" dur="500"/>
                                        <p:tgtEl>
                                          <p:spTgt spid="79880"/>
                                        </p:tgtEl>
                                      </p:cBhvr>
                                    </p:animEffect>
                                    <p:anim calcmode="lin" valueType="num">
                                      <p:cBhvr>
                                        <p:cTn id="8" dur="500" fill="hold"/>
                                        <p:tgtEl>
                                          <p:spTgt spid="79880"/>
                                        </p:tgtEl>
                                        <p:attrNameLst>
                                          <p:attrName>ppt_x</p:attrName>
                                        </p:attrNameLst>
                                      </p:cBhvr>
                                      <p:tavLst>
                                        <p:tav tm="0">
                                          <p:val>
                                            <p:strVal val="#ppt_x"/>
                                          </p:val>
                                        </p:tav>
                                        <p:tav tm="100000">
                                          <p:val>
                                            <p:strVal val="#ppt_x"/>
                                          </p:val>
                                        </p:tav>
                                      </p:tavLst>
                                    </p:anim>
                                    <p:anim calcmode="lin" valueType="num">
                                      <p:cBhvr>
                                        <p:cTn id="9" dur="500" fill="hold"/>
                                        <p:tgtEl>
                                          <p:spTgt spid="7988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9881"/>
                                        </p:tgtEl>
                                        <p:attrNameLst>
                                          <p:attrName>style.visibility</p:attrName>
                                        </p:attrNameLst>
                                      </p:cBhvr>
                                      <p:to>
                                        <p:strVal val="visible"/>
                                      </p:to>
                                    </p:set>
                                    <p:animEffect transition="in" filter="fade">
                                      <p:cBhvr>
                                        <p:cTn id="12" dur="500"/>
                                        <p:tgtEl>
                                          <p:spTgt spid="79881"/>
                                        </p:tgtEl>
                                      </p:cBhvr>
                                    </p:animEffect>
                                    <p:anim calcmode="lin" valueType="num">
                                      <p:cBhvr>
                                        <p:cTn id="13" dur="500" fill="hold"/>
                                        <p:tgtEl>
                                          <p:spTgt spid="79881"/>
                                        </p:tgtEl>
                                        <p:attrNameLst>
                                          <p:attrName>ppt_x</p:attrName>
                                        </p:attrNameLst>
                                      </p:cBhvr>
                                      <p:tavLst>
                                        <p:tav tm="0">
                                          <p:val>
                                            <p:strVal val="#ppt_x"/>
                                          </p:val>
                                        </p:tav>
                                        <p:tav tm="100000">
                                          <p:val>
                                            <p:strVal val="#ppt_x"/>
                                          </p:val>
                                        </p:tav>
                                      </p:tavLst>
                                    </p:anim>
                                    <p:anim calcmode="lin" valueType="num">
                                      <p:cBhvr>
                                        <p:cTn id="14" dur="500" fill="hold"/>
                                        <p:tgtEl>
                                          <p:spTgt spid="7988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9882"/>
                                        </p:tgtEl>
                                        <p:attrNameLst>
                                          <p:attrName>style.visibility</p:attrName>
                                        </p:attrNameLst>
                                      </p:cBhvr>
                                      <p:to>
                                        <p:strVal val="visible"/>
                                      </p:to>
                                    </p:set>
                                    <p:animEffect transition="in" filter="fade">
                                      <p:cBhvr>
                                        <p:cTn id="17" dur="500"/>
                                        <p:tgtEl>
                                          <p:spTgt spid="79882"/>
                                        </p:tgtEl>
                                      </p:cBhvr>
                                    </p:animEffect>
                                    <p:anim calcmode="lin" valueType="num">
                                      <p:cBhvr>
                                        <p:cTn id="18" dur="500" fill="hold"/>
                                        <p:tgtEl>
                                          <p:spTgt spid="79882"/>
                                        </p:tgtEl>
                                        <p:attrNameLst>
                                          <p:attrName>ppt_x</p:attrName>
                                        </p:attrNameLst>
                                      </p:cBhvr>
                                      <p:tavLst>
                                        <p:tav tm="0">
                                          <p:val>
                                            <p:strVal val="#ppt_x"/>
                                          </p:val>
                                        </p:tav>
                                        <p:tav tm="100000">
                                          <p:val>
                                            <p:strVal val="#ppt_x"/>
                                          </p:val>
                                        </p:tav>
                                      </p:tavLst>
                                    </p:anim>
                                    <p:anim calcmode="lin" valueType="num">
                                      <p:cBhvr>
                                        <p:cTn id="19" dur="500" fill="hold"/>
                                        <p:tgtEl>
                                          <p:spTgt spid="7988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886"/>
                                        </p:tgtEl>
                                        <p:attrNameLst>
                                          <p:attrName>style.visibility</p:attrName>
                                        </p:attrNameLst>
                                      </p:cBhvr>
                                      <p:to>
                                        <p:strVal val="visible"/>
                                      </p:to>
                                    </p:set>
                                    <p:animEffect transition="in" filter="fade">
                                      <p:cBhvr>
                                        <p:cTn id="24" dur="500"/>
                                        <p:tgtEl>
                                          <p:spTgt spid="79886"/>
                                        </p:tgtEl>
                                      </p:cBhvr>
                                    </p:animEffect>
                                  </p:childTnLst>
                                </p:cTn>
                              </p:par>
                            </p:childTnLst>
                          </p:cTn>
                        </p:par>
                        <p:par>
                          <p:cTn id="25" fill="hold" nodeType="afterGroup">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79888"/>
                                        </p:tgtEl>
                                        <p:attrNameLst>
                                          <p:attrName>style.visibility</p:attrName>
                                        </p:attrNameLst>
                                      </p:cBhvr>
                                      <p:to>
                                        <p:strVal val="visible"/>
                                      </p:to>
                                    </p:set>
                                    <p:animEffect transition="in" filter="fade">
                                      <p:cBhvr>
                                        <p:cTn id="28" dur="500"/>
                                        <p:tgtEl>
                                          <p:spTgt spid="79888"/>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79889"/>
                                        </p:tgtEl>
                                        <p:attrNameLst>
                                          <p:attrName>style.visibility</p:attrName>
                                        </p:attrNameLst>
                                      </p:cBhvr>
                                      <p:to>
                                        <p:strVal val="visible"/>
                                      </p:to>
                                    </p:set>
                                    <p:animEffect transition="in" filter="fade">
                                      <p:cBhvr>
                                        <p:cTn id="32" dur="500"/>
                                        <p:tgtEl>
                                          <p:spTgt spid="798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885"/>
                                        </p:tgtEl>
                                        <p:attrNameLst>
                                          <p:attrName>style.visibility</p:attrName>
                                        </p:attrNameLst>
                                      </p:cBhvr>
                                      <p:to>
                                        <p:strVal val="visible"/>
                                      </p:to>
                                    </p:set>
                                    <p:animEffect transition="in" filter="fade">
                                      <p:cBhvr>
                                        <p:cTn id="37" dur="500"/>
                                        <p:tgtEl>
                                          <p:spTgt spid="79885"/>
                                        </p:tgtEl>
                                      </p:cBhvr>
                                    </p:animEffect>
                                  </p:childTnLst>
                                </p:cTn>
                              </p:par>
                            </p:childTnLst>
                          </p:cTn>
                        </p:par>
                        <p:par>
                          <p:cTn id="38" fill="hold" nodeType="afterGroup">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79884"/>
                                        </p:tgtEl>
                                        <p:attrNameLst>
                                          <p:attrName>style.visibility</p:attrName>
                                        </p:attrNameLst>
                                      </p:cBhvr>
                                      <p:to>
                                        <p:strVal val="visible"/>
                                      </p:to>
                                    </p:set>
                                    <p:animEffect transition="in" filter="fade">
                                      <p:cBhvr>
                                        <p:cTn id="41" dur="500"/>
                                        <p:tgtEl>
                                          <p:spTgt spid="79884"/>
                                        </p:tgtEl>
                                      </p:cBhvr>
                                    </p:animEffect>
                                  </p:childTnLst>
                                </p:cTn>
                              </p:par>
                            </p:childTnLst>
                          </p:cTn>
                        </p:par>
                        <p:par>
                          <p:cTn id="42" fill="hold" nodeType="afterGroup">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79883"/>
                                        </p:tgtEl>
                                        <p:attrNameLst>
                                          <p:attrName>style.visibility</p:attrName>
                                        </p:attrNameLst>
                                      </p:cBhvr>
                                      <p:to>
                                        <p:strVal val="visible"/>
                                      </p:to>
                                    </p:set>
                                    <p:animEffect transition="in" filter="fade">
                                      <p:cBhvr>
                                        <p:cTn id="45" dur="500"/>
                                        <p:tgtEl>
                                          <p:spTgt spid="7988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9875">
                                            <p:txEl>
                                              <p:pRg st="1" end="1"/>
                                            </p:txEl>
                                          </p:spTgt>
                                        </p:tgtEl>
                                        <p:attrNameLst>
                                          <p:attrName>style.visibility</p:attrName>
                                        </p:attrNameLst>
                                      </p:cBhvr>
                                      <p:to>
                                        <p:strVal val="visible"/>
                                      </p:to>
                                    </p:set>
                                    <p:animEffect transition="in" filter="fade">
                                      <p:cBhvr>
                                        <p:cTn id="50" dur="500"/>
                                        <p:tgtEl>
                                          <p:spTgt spid="79875">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9874"/>
                                        </p:tgtEl>
                                        <p:attrNameLst>
                                          <p:attrName>style.visibility</p:attrName>
                                        </p:attrNameLst>
                                      </p:cBhvr>
                                      <p:to>
                                        <p:strVal val="visible"/>
                                      </p:to>
                                    </p:set>
                                    <p:animEffect transition="in" filter="fade">
                                      <p:cBhvr>
                                        <p:cTn id="53"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P spid="79875" grpId="0" build="p"/>
      <p:bldP spid="79880" grpId="0" animBg="1"/>
      <p:bldP spid="79881" grpId="0" animBg="1"/>
      <p:bldP spid="79882" grpId="0" animBg="1"/>
      <p:bldP spid="79883" grpId="0" animBg="1"/>
      <p:bldP spid="79884" grpId="0" animBg="1"/>
      <p:bldP spid="79885" grpId="0" animBg="1"/>
      <p:bldP spid="79886" grpId="0"/>
      <p:bldP spid="79888" grpId="0"/>
      <p:bldP spid="798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13A0B94-8C84-4A70-BE70-AC8E53CA5CEC}"/>
              </a:ext>
            </a:extLst>
          </p:cNvPr>
          <p:cNvPicPr>
            <a:picLocks noChangeAspect="1"/>
          </p:cNvPicPr>
          <p:nvPr/>
        </p:nvPicPr>
        <p:blipFill rotWithShape="1">
          <a:blip r:embed="rId2">
            <a:extLst>
              <a:ext uri="{28A0092B-C50C-407E-A947-70E740481C1C}">
                <a14:useLocalDpi xmlns:a14="http://schemas.microsoft.com/office/drawing/2010/main" val="0"/>
              </a:ext>
            </a:extLst>
          </a:blip>
          <a:srcRect b="5053"/>
          <a:stretch/>
        </p:blipFill>
        <p:spPr>
          <a:xfrm>
            <a:off x="1447800" y="275559"/>
            <a:ext cx="7315200" cy="6277641"/>
          </a:xfrm>
          <a:prstGeom prst="rect">
            <a:avLst/>
          </a:prstGeom>
        </p:spPr>
      </p:pic>
    </p:spTree>
    <p:extLst>
      <p:ext uri="{BB962C8B-B14F-4D97-AF65-F5344CB8AC3E}">
        <p14:creationId xmlns:p14="http://schemas.microsoft.com/office/powerpoint/2010/main" val="346411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85900" y="152400"/>
            <a:ext cx="6172200" cy="1828800"/>
          </a:xfrm>
        </p:spPr>
        <p:txBody>
          <a:bodyPr>
            <a:normAutofit/>
          </a:bodyPr>
          <a:lstStyle/>
          <a:p>
            <a:pPr algn="ctr"/>
            <a:r>
              <a:rPr lang="en-US" sz="5400" b="1" u="sng" dirty="0">
                <a:latin typeface="Times New Roman" panose="02020603050405020304" pitchFamily="18" charset="0"/>
                <a:cs typeface="Times New Roman" panose="02020603050405020304" pitchFamily="18" charset="0"/>
              </a:rPr>
              <a:t>Case Diagram</a:t>
            </a:r>
          </a:p>
        </p:txBody>
      </p:sp>
      <p:sp>
        <p:nvSpPr>
          <p:cNvPr id="3" name="Content Placeholder 2"/>
          <p:cNvSpPr>
            <a:spLocks noGrp="1"/>
          </p:cNvSpPr>
          <p:nvPr>
            <p:ph idx="1"/>
          </p:nvPr>
        </p:nvSpPr>
        <p:spPr>
          <a:xfrm>
            <a:off x="1265784" y="0"/>
            <a:ext cx="7344816" cy="1407994"/>
          </a:xfrm>
        </p:spPr>
        <p:txBody>
          <a:bodyPr tIns="91440">
            <a:noAutofit/>
          </a:bodyPr>
          <a:lstStyle/>
          <a:p>
            <a:pPr marL="525780" indent="-457200">
              <a:buFont typeface="+mj-lt"/>
              <a:buAutoNum type="arabicPeriod" startAt="4"/>
            </a:pPr>
            <a:endParaRPr lang="en-GB" sz="1800" i="1" dirty="0">
              <a:latin typeface="Times New Roman" pitchFamily="18" charset="0"/>
              <a:cs typeface="Times New Roman" pitchFamily="18" charset="0"/>
            </a:endParaRPr>
          </a:p>
          <a:p>
            <a:pPr marL="525780" indent="-457200" algn="ctr">
              <a:buFont typeface="+mj-lt"/>
              <a:buAutoNum type="arabicPeriod" startAt="4"/>
            </a:pPr>
            <a:endParaRPr lang="en-GB" sz="1800" dirty="0">
              <a:latin typeface="Times New Roman" pitchFamily="18" charset="0"/>
              <a:cs typeface="Times New Roman" pitchFamily="18" charset="0"/>
            </a:endParaRPr>
          </a:p>
        </p:txBody>
      </p:sp>
      <p:sp>
        <p:nvSpPr>
          <p:cNvPr id="5" name="Rectangle 4">
            <a:extLst>
              <a:ext uri="{FF2B5EF4-FFF2-40B4-BE49-F238E27FC236}">
                <a16:creationId xmlns="" xmlns:a16="http://schemas.microsoft.com/office/drawing/2014/main" id="{D71AB195-EFC5-4B4F-AD1C-02897F19EF61}"/>
              </a:ext>
            </a:extLst>
          </p:cNvPr>
          <p:cNvSpPr/>
          <p:nvPr/>
        </p:nvSpPr>
        <p:spPr>
          <a:xfrm>
            <a:off x="1509091" y="1600200"/>
            <a:ext cx="25146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Texts</a:t>
            </a:r>
          </a:p>
        </p:txBody>
      </p:sp>
      <p:sp>
        <p:nvSpPr>
          <p:cNvPr id="6" name="Rectangle 5">
            <a:extLst>
              <a:ext uri="{FF2B5EF4-FFF2-40B4-BE49-F238E27FC236}">
                <a16:creationId xmlns="" xmlns:a16="http://schemas.microsoft.com/office/drawing/2014/main" id="{4AB7C278-8E3A-4C7B-9BFC-D3E3D451A1AD}"/>
              </a:ext>
            </a:extLst>
          </p:cNvPr>
          <p:cNvSpPr/>
          <p:nvPr/>
        </p:nvSpPr>
        <p:spPr>
          <a:xfrm>
            <a:off x="1571075" y="2756848"/>
            <a:ext cx="2590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Sentences</a:t>
            </a:r>
          </a:p>
        </p:txBody>
      </p:sp>
      <p:sp>
        <p:nvSpPr>
          <p:cNvPr id="7" name="Rectangle 6">
            <a:extLst>
              <a:ext uri="{FF2B5EF4-FFF2-40B4-BE49-F238E27FC236}">
                <a16:creationId xmlns="" xmlns:a16="http://schemas.microsoft.com/office/drawing/2014/main" id="{65710F0D-185B-4861-ABD6-D8E6A49771A9}"/>
              </a:ext>
            </a:extLst>
          </p:cNvPr>
          <p:cNvSpPr/>
          <p:nvPr/>
        </p:nvSpPr>
        <p:spPr>
          <a:xfrm>
            <a:off x="1571075" y="3657600"/>
            <a:ext cx="2514600" cy="1600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 xmlns:a16="http://schemas.microsoft.com/office/drawing/2014/main" id="{C02090D0-8F0F-4FBD-A960-2A836A08C1A9}"/>
              </a:ext>
            </a:extLst>
          </p:cNvPr>
          <p:cNvSpPr/>
          <p:nvPr/>
        </p:nvSpPr>
        <p:spPr>
          <a:xfrm>
            <a:off x="1904876" y="3810000"/>
            <a:ext cx="1828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Noun</a:t>
            </a:r>
          </a:p>
        </p:txBody>
      </p:sp>
      <p:sp>
        <p:nvSpPr>
          <p:cNvPr id="9" name="Rectangle 8">
            <a:extLst>
              <a:ext uri="{FF2B5EF4-FFF2-40B4-BE49-F238E27FC236}">
                <a16:creationId xmlns="" xmlns:a16="http://schemas.microsoft.com/office/drawing/2014/main" id="{13C8668B-C4FB-431A-B8F2-E63FB078C6BC}"/>
              </a:ext>
            </a:extLst>
          </p:cNvPr>
          <p:cNvSpPr/>
          <p:nvPr/>
        </p:nvSpPr>
        <p:spPr>
          <a:xfrm>
            <a:off x="1904876" y="4532194"/>
            <a:ext cx="18288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Adjective</a:t>
            </a:r>
          </a:p>
        </p:txBody>
      </p:sp>
      <p:sp>
        <p:nvSpPr>
          <p:cNvPr id="10" name="Down Arrow 12">
            <a:extLst>
              <a:ext uri="{FF2B5EF4-FFF2-40B4-BE49-F238E27FC236}">
                <a16:creationId xmlns="" xmlns:a16="http://schemas.microsoft.com/office/drawing/2014/main" id="{7AFBD1CC-2D8F-4C32-ABEB-ED093533BEE8}"/>
              </a:ext>
            </a:extLst>
          </p:cNvPr>
          <p:cNvSpPr/>
          <p:nvPr/>
        </p:nvSpPr>
        <p:spPr>
          <a:xfrm>
            <a:off x="2499691" y="2362200"/>
            <a:ext cx="328684"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3">
            <a:extLst>
              <a:ext uri="{FF2B5EF4-FFF2-40B4-BE49-F238E27FC236}">
                <a16:creationId xmlns="" xmlns:a16="http://schemas.microsoft.com/office/drawing/2014/main" id="{886110D3-F9D3-48E0-919C-22DA2026BD1F}"/>
              </a:ext>
            </a:extLst>
          </p:cNvPr>
          <p:cNvSpPr/>
          <p:nvPr/>
        </p:nvSpPr>
        <p:spPr>
          <a:xfrm>
            <a:off x="2479219" y="3312141"/>
            <a:ext cx="369058" cy="3610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97F4981-7176-473F-BC12-F6FA6BD846B0}"/>
              </a:ext>
            </a:extLst>
          </p:cNvPr>
          <p:cNvSpPr/>
          <p:nvPr/>
        </p:nvSpPr>
        <p:spPr>
          <a:xfrm>
            <a:off x="1571075" y="5562600"/>
            <a:ext cx="4738616"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04FA15D-E056-4968-8711-16EC023F5E58}"/>
              </a:ext>
            </a:extLst>
          </p:cNvPr>
          <p:cNvSpPr/>
          <p:nvPr/>
        </p:nvSpPr>
        <p:spPr>
          <a:xfrm>
            <a:off x="1661490" y="5625152"/>
            <a:ext cx="1538909" cy="470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Correctness</a:t>
            </a:r>
            <a:endParaRPr lang="en-US" dirty="0"/>
          </a:p>
        </p:txBody>
      </p:sp>
      <p:sp>
        <p:nvSpPr>
          <p:cNvPr id="14" name="Rectangle 13">
            <a:extLst>
              <a:ext uri="{FF2B5EF4-FFF2-40B4-BE49-F238E27FC236}">
                <a16:creationId xmlns="" xmlns:a16="http://schemas.microsoft.com/office/drawing/2014/main" id="{485B795B-C81F-473D-A023-0C16F62A2A33}"/>
              </a:ext>
            </a:extLst>
          </p:cNvPr>
          <p:cNvSpPr/>
          <p:nvPr/>
        </p:nvSpPr>
        <p:spPr>
          <a:xfrm>
            <a:off x="3261690" y="5625152"/>
            <a:ext cx="1538909" cy="470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Predictory</a:t>
            </a:r>
            <a:endParaRPr lang="en-US" dirty="0"/>
          </a:p>
        </p:txBody>
      </p:sp>
      <p:sp>
        <p:nvSpPr>
          <p:cNvPr id="15" name="Rectangle 14">
            <a:extLst>
              <a:ext uri="{FF2B5EF4-FFF2-40B4-BE49-F238E27FC236}">
                <a16:creationId xmlns="" xmlns:a16="http://schemas.microsoft.com/office/drawing/2014/main" id="{8FD13F8C-6FB8-4C63-8862-A4E13293D060}"/>
              </a:ext>
            </a:extLst>
          </p:cNvPr>
          <p:cNvSpPr/>
          <p:nvPr/>
        </p:nvSpPr>
        <p:spPr>
          <a:xfrm>
            <a:off x="4861891" y="5625152"/>
            <a:ext cx="1447800" cy="470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Wrong</a:t>
            </a:r>
            <a:endParaRPr lang="en-US" dirty="0"/>
          </a:p>
        </p:txBody>
      </p:sp>
      <p:sp>
        <p:nvSpPr>
          <p:cNvPr id="16" name="Down Arrow 18">
            <a:extLst>
              <a:ext uri="{FF2B5EF4-FFF2-40B4-BE49-F238E27FC236}">
                <a16:creationId xmlns="" xmlns:a16="http://schemas.microsoft.com/office/drawing/2014/main" id="{831CD536-D551-438D-A667-409F853DAD83}"/>
              </a:ext>
            </a:extLst>
          </p:cNvPr>
          <p:cNvSpPr/>
          <p:nvPr/>
        </p:nvSpPr>
        <p:spPr>
          <a:xfrm>
            <a:off x="2499691" y="5289076"/>
            <a:ext cx="292858"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9">
            <a:extLst>
              <a:ext uri="{FF2B5EF4-FFF2-40B4-BE49-F238E27FC236}">
                <a16:creationId xmlns="" xmlns:a16="http://schemas.microsoft.com/office/drawing/2014/main" id="{47FE4183-1C4C-413A-8A9A-ED5B1874662D}"/>
              </a:ext>
            </a:extLst>
          </p:cNvPr>
          <p:cNvSpPr/>
          <p:nvPr/>
        </p:nvSpPr>
        <p:spPr>
          <a:xfrm>
            <a:off x="6309691" y="57150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6CC69DB8-A8EA-402D-BBC4-28E22EBE5CF1}"/>
              </a:ext>
            </a:extLst>
          </p:cNvPr>
          <p:cNvSpPr/>
          <p:nvPr/>
        </p:nvSpPr>
        <p:spPr>
          <a:xfrm>
            <a:off x="6690691" y="5593876"/>
            <a:ext cx="1676400" cy="5783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Probability</a:t>
            </a:r>
            <a:endParaRPr lang="en-US" dirty="0"/>
          </a:p>
        </p:txBody>
      </p:sp>
    </p:spTree>
    <p:extLst>
      <p:ext uri="{BB962C8B-B14F-4D97-AF65-F5344CB8AC3E}">
        <p14:creationId xmlns:p14="http://schemas.microsoft.com/office/powerpoint/2010/main" val="62293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the </a:t>
            </a:r>
            <a:r>
              <a:rPr lang="en-US" dirty="0" err="1" smtClean="0"/>
              <a:t>tflite</a:t>
            </a:r>
            <a:r>
              <a:rPr lang="en-US" dirty="0" smtClean="0"/>
              <a:t> Model</a:t>
            </a:r>
            <a:endParaRPr lang="en-US" dirty="0"/>
          </a:p>
        </p:txBody>
      </p:sp>
      <p:pic>
        <p:nvPicPr>
          <p:cNvPr id="3074" name="Picture 2" descr="C:\Users\RoBot\Pictures\Screenshots\Screenshot (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016" y="2209800"/>
            <a:ext cx="78486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06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the Android APP</a:t>
            </a:r>
            <a:endParaRPr lang="en-US" dirty="0"/>
          </a:p>
        </p:txBody>
      </p:sp>
      <p:pic>
        <p:nvPicPr>
          <p:cNvPr id="4098" name="Picture 2" descr="C:\Users\RoBot\Pictures\Screenshots\Screenshot (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924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79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DA1926-C886-4C31-ACB8-6A4EFB724AA6}"/>
              </a:ext>
            </a:extLst>
          </p:cNvPr>
          <p:cNvSpPr>
            <a:spLocks noGrp="1"/>
          </p:cNvSpPr>
          <p:nvPr>
            <p:ph type="title"/>
          </p:nvPr>
        </p:nvSpPr>
        <p:spPr/>
        <p:txBody>
          <a:bodyPr/>
          <a:lstStyle/>
          <a:p>
            <a:pPr algn="ctr"/>
            <a:r>
              <a:rPr lang="en-US" dirty="0"/>
              <a:t>Areas To Be covered for </a:t>
            </a:r>
            <a:r>
              <a:rPr lang="en-US" dirty="0" smtClean="0"/>
              <a:t>Fake News Detection</a:t>
            </a:r>
            <a:endParaRPr lang="en-IN" dirty="0"/>
          </a:p>
        </p:txBody>
      </p:sp>
      <p:sp>
        <p:nvSpPr>
          <p:cNvPr id="3" name="Content Placeholder 2">
            <a:extLst>
              <a:ext uri="{FF2B5EF4-FFF2-40B4-BE49-F238E27FC236}">
                <a16:creationId xmlns="" xmlns:a16="http://schemas.microsoft.com/office/drawing/2014/main" id="{7CA71F76-2A09-485C-B0ED-FB34936C2688}"/>
              </a:ext>
            </a:extLst>
          </p:cNvPr>
          <p:cNvSpPr>
            <a:spLocks noGrp="1"/>
          </p:cNvSpPr>
          <p:nvPr>
            <p:ph idx="1"/>
          </p:nvPr>
        </p:nvSpPr>
        <p:spPr/>
        <p:txBody>
          <a:bodyPr>
            <a:noAutofit/>
          </a:bodyPr>
          <a:lstStyle/>
          <a:p>
            <a:r>
              <a:rPr lang="en-US" sz="2000" dirty="0"/>
              <a:t>Long Short-Term Memory (LSTM)</a:t>
            </a:r>
            <a:endParaRPr lang="en-IN" sz="2000" dirty="0"/>
          </a:p>
          <a:p>
            <a:r>
              <a:rPr lang="en-US" sz="2000" dirty="0"/>
              <a:t>Recurrent Neural Networks</a:t>
            </a:r>
          </a:p>
          <a:p>
            <a:r>
              <a:rPr lang="en-IN" sz="2000" dirty="0"/>
              <a:t>Word Embeddings</a:t>
            </a:r>
          </a:p>
          <a:p>
            <a:r>
              <a:rPr lang="en-IN" sz="2000" dirty="0"/>
              <a:t>Convolutional Neural Networks</a:t>
            </a:r>
          </a:p>
          <a:p>
            <a:r>
              <a:rPr lang="en-IN" sz="2000" dirty="0" err="1"/>
              <a:t>DropOut</a:t>
            </a:r>
            <a:endParaRPr lang="en-IN" sz="2000" dirty="0"/>
          </a:p>
          <a:p>
            <a:r>
              <a:rPr lang="en-IN" sz="2000" dirty="0"/>
              <a:t>Padding</a:t>
            </a:r>
          </a:p>
          <a:p>
            <a:r>
              <a:rPr lang="en-IN" sz="2000" dirty="0" err="1"/>
              <a:t>TensorFlow.Keras</a:t>
            </a:r>
            <a:endParaRPr lang="en-IN" sz="2000" dirty="0"/>
          </a:p>
          <a:p>
            <a:r>
              <a:rPr lang="en-IN" sz="2000" dirty="0"/>
              <a:t>Average Pooling and Pooling Layers</a:t>
            </a:r>
          </a:p>
          <a:p>
            <a:r>
              <a:rPr lang="en-IN" sz="2000" dirty="0"/>
              <a:t>Adam Optimizer</a:t>
            </a:r>
          </a:p>
        </p:txBody>
      </p:sp>
    </p:spTree>
    <p:extLst>
      <p:ext uri="{BB962C8B-B14F-4D97-AF65-F5344CB8AC3E}">
        <p14:creationId xmlns:p14="http://schemas.microsoft.com/office/powerpoint/2010/main" val="875522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D4CB934-5C71-4DCB-AD11-D7845A05A35F}"/>
              </a:ext>
            </a:extLst>
          </p:cNvPr>
          <p:cNvPicPr>
            <a:picLocks noChangeAspect="1"/>
          </p:cNvPicPr>
          <p:nvPr/>
        </p:nvPicPr>
        <p:blipFill rotWithShape="1">
          <a:blip r:embed="rId2">
            <a:extLst>
              <a:ext uri="{28A0092B-C50C-407E-A947-70E740481C1C}">
                <a14:useLocalDpi xmlns:a14="http://schemas.microsoft.com/office/drawing/2010/main" val="0"/>
              </a:ext>
            </a:extLst>
          </a:blip>
          <a:srcRect t="53972"/>
          <a:stretch/>
        </p:blipFill>
        <p:spPr>
          <a:xfrm>
            <a:off x="2047461" y="4250561"/>
            <a:ext cx="5715000" cy="2514600"/>
          </a:xfrm>
          <a:prstGeom prst="rect">
            <a:avLst/>
          </a:prstGeom>
        </p:spPr>
      </p:pic>
      <p:sp>
        <p:nvSpPr>
          <p:cNvPr id="8" name="TextBox 7">
            <a:extLst>
              <a:ext uri="{FF2B5EF4-FFF2-40B4-BE49-F238E27FC236}">
                <a16:creationId xmlns="" xmlns:a16="http://schemas.microsoft.com/office/drawing/2014/main" id="{B61FF4B4-DFCD-4A46-9169-7EA238F367D2}"/>
              </a:ext>
            </a:extLst>
          </p:cNvPr>
          <p:cNvSpPr txBox="1"/>
          <p:nvPr/>
        </p:nvSpPr>
        <p:spPr>
          <a:xfrm>
            <a:off x="2047461" y="228600"/>
            <a:ext cx="5715000" cy="523220"/>
          </a:xfrm>
          <a:prstGeom prst="rect">
            <a:avLst/>
          </a:prstGeom>
          <a:noFill/>
        </p:spPr>
        <p:txBody>
          <a:bodyPr wrap="square" rtlCol="0">
            <a:spAutoFit/>
          </a:bodyPr>
          <a:lstStyle/>
          <a:p>
            <a:r>
              <a:rPr lang="en-US" sz="2800" dirty="0"/>
              <a:t>Long Short-Term Memory (LSTM)</a:t>
            </a:r>
            <a:endParaRPr lang="en-IN" sz="2800" dirty="0"/>
          </a:p>
        </p:txBody>
      </p:sp>
      <p:sp>
        <p:nvSpPr>
          <p:cNvPr id="2" name="Rectangle 1">
            <a:extLst>
              <a:ext uri="{FF2B5EF4-FFF2-40B4-BE49-F238E27FC236}">
                <a16:creationId xmlns="" xmlns:a16="http://schemas.microsoft.com/office/drawing/2014/main" id="{11370B31-D03F-4639-AF62-B410ACAF5036}"/>
              </a:ext>
            </a:extLst>
          </p:cNvPr>
          <p:cNvSpPr/>
          <p:nvPr/>
        </p:nvSpPr>
        <p:spPr>
          <a:xfrm>
            <a:off x="2047461" y="834241"/>
            <a:ext cx="5715000" cy="3416320"/>
          </a:xfrm>
          <a:prstGeom prst="rect">
            <a:avLst/>
          </a:prstGeom>
        </p:spPr>
        <p:txBody>
          <a:bodyPr wrap="square">
            <a:spAutoFit/>
          </a:bodyPr>
          <a:lstStyle/>
          <a:p>
            <a:r>
              <a:rPr lang="en-US" b="1" dirty="0">
                <a:solidFill>
                  <a:srgbClr val="202122"/>
                </a:solidFill>
                <a:latin typeface="Arial" panose="020B0604020202020204" pitchFamily="34" charset="0"/>
              </a:rPr>
              <a:t>Long short-term memory</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LSTM</a:t>
            </a:r>
            <a:r>
              <a:rPr lang="en-US" dirty="0">
                <a:solidFill>
                  <a:srgbClr val="202122"/>
                </a:solidFill>
                <a:latin typeface="Arial" panose="020B0604020202020204" pitchFamily="34" charset="0"/>
              </a:rPr>
              <a:t>) is an artificial </a:t>
            </a:r>
            <a:r>
              <a:rPr lang="en-US" b="1" u="sng" dirty="0">
                <a:solidFill>
                  <a:srgbClr val="0645AD"/>
                </a:solidFill>
                <a:latin typeface="Arial" panose="020B0604020202020204" pitchFamily="34" charset="0"/>
                <a:hlinkClick r:id="rId3" tooltip="Recurrent neural network"/>
              </a:rPr>
              <a:t>recurrent neural network</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(RNN) architecture used in the field of </a:t>
            </a:r>
            <a:r>
              <a:rPr lang="en-US" b="1" u="sng" dirty="0">
                <a:solidFill>
                  <a:srgbClr val="0645AD"/>
                </a:solidFill>
                <a:latin typeface="Arial" panose="020B0604020202020204" pitchFamily="34" charset="0"/>
                <a:hlinkClick r:id="rId4" tooltip="Deep learning"/>
              </a:rPr>
              <a:t>deep learning</a:t>
            </a:r>
            <a:r>
              <a:rPr lang="en-US" dirty="0">
                <a:solidFill>
                  <a:srgbClr val="202122"/>
                </a:solidFill>
                <a:latin typeface="Arial" panose="020B0604020202020204" pitchFamily="34" charset="0"/>
              </a:rPr>
              <a:t>. Unlike standard </a:t>
            </a:r>
            <a:r>
              <a:rPr lang="en-US" b="1" u="sng" dirty="0">
                <a:solidFill>
                  <a:srgbClr val="0645AD"/>
                </a:solidFill>
                <a:latin typeface="Arial" panose="020B0604020202020204" pitchFamily="34" charset="0"/>
                <a:hlinkClick r:id="rId5" tooltip="Feedforward neural network"/>
              </a:rPr>
              <a:t>feedforward neural networks</a:t>
            </a:r>
            <a:r>
              <a:rPr lang="en-US" dirty="0">
                <a:solidFill>
                  <a:srgbClr val="202122"/>
                </a:solidFill>
                <a:latin typeface="Arial" panose="020B0604020202020204" pitchFamily="34" charset="0"/>
              </a:rPr>
              <a:t>, LSTM has feedback connections. It can not only process single data points (such as images), but also entire sequences of data (such as speech or video). For example, LSTM is applicable to tasks such as unsegmented, connected </a:t>
            </a:r>
            <a:r>
              <a:rPr lang="en-US" b="1" u="sng" dirty="0">
                <a:solidFill>
                  <a:srgbClr val="0645AD"/>
                </a:solidFill>
                <a:latin typeface="Arial" panose="020B0604020202020204" pitchFamily="34" charset="0"/>
                <a:hlinkClick r:id="rId6" tooltip="Handwriting recognition"/>
              </a:rPr>
              <a:t>handwriting recognition</a:t>
            </a:r>
            <a:r>
              <a:rPr lang="en-US" b="1" u="sng" dirty="0">
                <a:solidFill>
                  <a:srgbClr val="202122"/>
                </a:solidFill>
                <a:latin typeface="Arial" panose="020B0604020202020204" pitchFamily="34" charset="0"/>
              </a:rPr>
              <a:t>, </a:t>
            </a:r>
            <a:r>
              <a:rPr lang="en-US" b="1" u="sng" dirty="0">
                <a:solidFill>
                  <a:srgbClr val="0645AD"/>
                </a:solidFill>
                <a:latin typeface="Arial" panose="020B0604020202020204" pitchFamily="34" charset="0"/>
                <a:hlinkClick r:id="rId7" tooltip="Speech recognition"/>
              </a:rPr>
              <a:t>speech recognition</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and anomaly detection in network traffic or IDSs (intrusion detection systems).</a:t>
            </a:r>
            <a:endParaRPr lang="en-IN" dirty="0"/>
          </a:p>
        </p:txBody>
      </p:sp>
    </p:spTree>
    <p:extLst>
      <p:ext uri="{BB962C8B-B14F-4D97-AF65-F5344CB8AC3E}">
        <p14:creationId xmlns:p14="http://schemas.microsoft.com/office/powerpoint/2010/main" val="900756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E5A381-31CF-4274-9E7D-98B12E0C81FF}"/>
              </a:ext>
            </a:extLst>
          </p:cNvPr>
          <p:cNvSpPr>
            <a:spLocks noGrp="1"/>
          </p:cNvSpPr>
          <p:nvPr>
            <p:ph type="title"/>
          </p:nvPr>
        </p:nvSpPr>
        <p:spPr>
          <a:xfrm>
            <a:off x="2057400" y="152400"/>
            <a:ext cx="6589199" cy="1280890"/>
          </a:xfrm>
        </p:spPr>
        <p:txBody>
          <a:bodyPr/>
          <a:lstStyle/>
          <a:p>
            <a:r>
              <a:rPr lang="en-US" dirty="0"/>
              <a:t>Recurrent Neural Networks</a:t>
            </a:r>
            <a:endParaRPr lang="en-IN" dirty="0"/>
          </a:p>
        </p:txBody>
      </p:sp>
      <p:sp>
        <p:nvSpPr>
          <p:cNvPr id="3" name="Rectangle 2">
            <a:extLst>
              <a:ext uri="{FF2B5EF4-FFF2-40B4-BE49-F238E27FC236}">
                <a16:creationId xmlns="" xmlns:a16="http://schemas.microsoft.com/office/drawing/2014/main" id="{1A95237E-0A34-4E5A-BD87-FFE50843626E}"/>
              </a:ext>
            </a:extLst>
          </p:cNvPr>
          <p:cNvSpPr/>
          <p:nvPr/>
        </p:nvSpPr>
        <p:spPr>
          <a:xfrm>
            <a:off x="1348409" y="1066800"/>
            <a:ext cx="3200400" cy="5355312"/>
          </a:xfrm>
          <a:prstGeom prst="rect">
            <a:avLst/>
          </a:prstGeom>
        </p:spPr>
        <p:txBody>
          <a:bodyPr wrap="square">
            <a:spAutoFit/>
          </a:bodyPr>
          <a:lstStyle/>
          <a:p>
            <a:r>
              <a:rPr lang="en-US" dirty="0">
                <a:solidFill>
                  <a:srgbClr val="202122"/>
                </a:solidFill>
                <a:latin typeface="Arial" panose="020B0604020202020204" pitchFamily="34" charset="0"/>
              </a:rPr>
              <a:t>A </a:t>
            </a:r>
            <a:r>
              <a:rPr lang="en-US" b="1" dirty="0">
                <a:solidFill>
                  <a:srgbClr val="202122"/>
                </a:solidFill>
                <a:latin typeface="Arial" panose="020B0604020202020204" pitchFamily="34" charset="0"/>
              </a:rPr>
              <a:t>recurrent neural network</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RNN</a:t>
            </a:r>
            <a:r>
              <a:rPr lang="en-US" dirty="0">
                <a:solidFill>
                  <a:srgbClr val="202122"/>
                </a:solidFill>
                <a:latin typeface="Arial" panose="020B0604020202020204" pitchFamily="34" charset="0"/>
              </a:rPr>
              <a:t>) is a class of </a:t>
            </a:r>
            <a:r>
              <a:rPr lang="en-US" b="1" u="sng" dirty="0">
                <a:solidFill>
                  <a:srgbClr val="0645AD"/>
                </a:solidFill>
                <a:latin typeface="Arial" panose="020B0604020202020204" pitchFamily="34" charset="0"/>
                <a:hlinkClick r:id="rId2" tooltip="Artificial neural network"/>
              </a:rPr>
              <a:t>artificial neural networks</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where connections between nodes form a </a:t>
            </a:r>
            <a:r>
              <a:rPr lang="en-US" b="1" u="sng" dirty="0">
                <a:solidFill>
                  <a:srgbClr val="0645AD"/>
                </a:solidFill>
                <a:latin typeface="Arial" panose="020B0604020202020204" pitchFamily="34" charset="0"/>
                <a:hlinkClick r:id="rId3" tooltip="Directed graph"/>
              </a:rPr>
              <a:t>directed graph</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along a temporal sequence. This allows it to exhibit temporal dynamic behavior. Derived from </a:t>
            </a:r>
            <a:r>
              <a:rPr lang="en-US" b="1" u="sng" dirty="0">
                <a:solidFill>
                  <a:srgbClr val="0645AD"/>
                </a:solidFill>
                <a:latin typeface="Arial" panose="020B0604020202020204" pitchFamily="34" charset="0"/>
                <a:hlinkClick r:id="rId4" tooltip="Feedforward neural networks"/>
              </a:rPr>
              <a:t>feedforward neural networks</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RNNs can use their internal state (memory) to process variable length sequences of inputs. This makes them applicable to tasks such as unsegmented, connected </a:t>
            </a:r>
            <a:r>
              <a:rPr lang="en-US" b="1" u="sng" dirty="0">
                <a:solidFill>
                  <a:srgbClr val="0645AD"/>
                </a:solidFill>
                <a:latin typeface="Arial" panose="020B0604020202020204" pitchFamily="34" charset="0"/>
                <a:hlinkClick r:id="rId5" tooltip="Infinite impulse response"/>
              </a:rPr>
              <a:t>handwriting recognition</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or </a:t>
            </a:r>
            <a:r>
              <a:rPr lang="en-US" b="1" u="sng" dirty="0">
                <a:solidFill>
                  <a:srgbClr val="0645AD"/>
                </a:solidFill>
                <a:latin typeface="Arial" panose="020B0604020202020204" pitchFamily="34" charset="0"/>
                <a:hlinkClick r:id="rId6" tooltip="Speech recognition"/>
              </a:rPr>
              <a:t>speech recognition</a:t>
            </a:r>
            <a:r>
              <a:rPr lang="en-US" dirty="0">
                <a:solidFill>
                  <a:srgbClr val="202122"/>
                </a:solidFill>
                <a:latin typeface="Arial" panose="020B0604020202020204" pitchFamily="34" charset="0"/>
              </a:rPr>
              <a:t>.</a:t>
            </a:r>
            <a:endParaRPr lang="en-IN" dirty="0"/>
          </a:p>
        </p:txBody>
      </p:sp>
      <p:pic>
        <p:nvPicPr>
          <p:cNvPr id="6" name="Picture 5">
            <a:extLst>
              <a:ext uri="{FF2B5EF4-FFF2-40B4-BE49-F238E27FC236}">
                <a16:creationId xmlns="" xmlns:a16="http://schemas.microsoft.com/office/drawing/2014/main" id="{5F8A02F1-F1BA-4EFB-A157-EC3D76907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8600" y="1905000"/>
            <a:ext cx="5295900" cy="2541104"/>
          </a:xfrm>
          <a:prstGeom prst="rect">
            <a:avLst/>
          </a:prstGeom>
        </p:spPr>
      </p:pic>
    </p:spTree>
    <p:extLst>
      <p:ext uri="{BB962C8B-B14F-4D97-AF65-F5344CB8AC3E}">
        <p14:creationId xmlns:p14="http://schemas.microsoft.com/office/powerpoint/2010/main" val="312703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2DD625-72A3-4E83-8227-10018083CED5}"/>
              </a:ext>
            </a:extLst>
          </p:cNvPr>
          <p:cNvSpPr>
            <a:spLocks noGrp="1"/>
          </p:cNvSpPr>
          <p:nvPr>
            <p:ph type="title"/>
          </p:nvPr>
        </p:nvSpPr>
        <p:spPr>
          <a:xfrm>
            <a:off x="1600200" y="228600"/>
            <a:ext cx="6589199" cy="1280890"/>
          </a:xfrm>
        </p:spPr>
        <p:txBody>
          <a:bodyPr/>
          <a:lstStyle/>
          <a:p>
            <a:pPr algn="ctr"/>
            <a:r>
              <a:rPr lang="en-US" dirty="0"/>
              <a:t>Word Embedding</a:t>
            </a:r>
            <a:endParaRPr lang="en-IN" dirty="0"/>
          </a:p>
        </p:txBody>
      </p:sp>
      <p:sp>
        <p:nvSpPr>
          <p:cNvPr id="3" name="Content Placeholder 2">
            <a:extLst>
              <a:ext uri="{FF2B5EF4-FFF2-40B4-BE49-F238E27FC236}">
                <a16:creationId xmlns="" xmlns:a16="http://schemas.microsoft.com/office/drawing/2014/main" id="{195B7CC4-2834-4D50-8230-C8F7402E14D4}"/>
              </a:ext>
            </a:extLst>
          </p:cNvPr>
          <p:cNvSpPr>
            <a:spLocks noGrp="1"/>
          </p:cNvSpPr>
          <p:nvPr>
            <p:ph idx="1"/>
          </p:nvPr>
        </p:nvSpPr>
        <p:spPr>
          <a:xfrm>
            <a:off x="1122214" y="1295400"/>
            <a:ext cx="3772585" cy="5257800"/>
          </a:xfrm>
        </p:spPr>
        <p:txBody>
          <a:bodyPr>
            <a:normAutofit lnSpcReduction="10000"/>
          </a:bodyPr>
          <a:lstStyle/>
          <a:p>
            <a:r>
              <a:rPr lang="en-US" dirty="0"/>
              <a:t>In </a:t>
            </a:r>
            <a:r>
              <a:rPr lang="en-US" b="1" u="sng" dirty="0">
                <a:hlinkClick r:id="rId2" tooltip="Natural language processing"/>
              </a:rPr>
              <a:t>natural language processing</a:t>
            </a:r>
            <a:r>
              <a:rPr lang="en-US" b="1" u="sng" dirty="0"/>
              <a:t> </a:t>
            </a:r>
            <a:r>
              <a:rPr lang="en-US" dirty="0"/>
              <a:t>(NLP), </a:t>
            </a:r>
            <a:r>
              <a:rPr lang="en-US" b="1" dirty="0"/>
              <a:t>Word embedding</a:t>
            </a:r>
            <a:r>
              <a:rPr lang="en-US" dirty="0"/>
              <a:t> is a term used for the representation of words for text analysis, typically in the form of a real-valued vector that encodes the meaning of the word such that the words that are closer in the vector space are expected to be similar in meaning. Word embeddings can be obtained using a set of </a:t>
            </a:r>
            <a:r>
              <a:rPr lang="en-US" b="1" u="sng" dirty="0">
                <a:hlinkClick r:id="rId3" tooltip="Language model"/>
              </a:rPr>
              <a:t>language modeling</a:t>
            </a:r>
            <a:r>
              <a:rPr lang="en-US" b="1" u="sng" dirty="0"/>
              <a:t> </a:t>
            </a:r>
            <a:r>
              <a:rPr lang="en-US" dirty="0"/>
              <a:t>and </a:t>
            </a:r>
            <a:r>
              <a:rPr lang="en-US" b="1" u="sng" dirty="0">
                <a:hlinkClick r:id="rId4" tooltip="Feature learning"/>
              </a:rPr>
              <a:t>feature learning</a:t>
            </a:r>
            <a:r>
              <a:rPr lang="en-US" b="1" u="sng" dirty="0"/>
              <a:t> </a:t>
            </a:r>
            <a:r>
              <a:rPr lang="en-US" dirty="0"/>
              <a:t>techniques where words or phrases from the vocabulary are mapped to </a:t>
            </a:r>
            <a:r>
              <a:rPr lang="en-US" b="1" u="sng" dirty="0">
                <a:hlinkClick r:id="rId5" tooltip="Vector (mathematics)"/>
              </a:rPr>
              <a:t>vectors</a:t>
            </a:r>
            <a:r>
              <a:rPr lang="en-US" dirty="0"/>
              <a:t> of </a:t>
            </a:r>
            <a:r>
              <a:rPr lang="en-US" b="1" u="sng" dirty="0">
                <a:hlinkClick r:id="rId6" tooltip="Real numbers"/>
              </a:rPr>
              <a:t>real numbers</a:t>
            </a:r>
            <a:r>
              <a:rPr lang="en-US" dirty="0"/>
              <a:t>.</a:t>
            </a:r>
            <a:endParaRPr lang="en-IN" dirty="0"/>
          </a:p>
        </p:txBody>
      </p:sp>
      <p:sp>
        <p:nvSpPr>
          <p:cNvPr id="4" name="Rectangle 3">
            <a:extLst>
              <a:ext uri="{FF2B5EF4-FFF2-40B4-BE49-F238E27FC236}">
                <a16:creationId xmlns="" xmlns:a16="http://schemas.microsoft.com/office/drawing/2014/main" id="{3751DA28-CFEB-4D97-97FA-857CB7EB2353}"/>
              </a:ext>
            </a:extLst>
          </p:cNvPr>
          <p:cNvSpPr/>
          <p:nvPr/>
        </p:nvSpPr>
        <p:spPr>
          <a:xfrm>
            <a:off x="4810539" y="3967877"/>
            <a:ext cx="4038600" cy="2585323"/>
          </a:xfrm>
          <a:prstGeom prst="rect">
            <a:avLst/>
          </a:prstGeom>
        </p:spPr>
        <p:txBody>
          <a:bodyPr wrap="square">
            <a:spAutoFit/>
          </a:bodyPr>
          <a:lstStyle/>
          <a:p>
            <a:r>
              <a:rPr lang="en-US" dirty="0">
                <a:solidFill>
                  <a:srgbClr val="202122"/>
                </a:solidFill>
                <a:latin typeface="Arial" panose="020B0604020202020204" pitchFamily="34" charset="0"/>
              </a:rPr>
              <a:t>Methods to generate this mapping include </a:t>
            </a:r>
            <a:r>
              <a:rPr lang="en-US" b="1" u="sng" dirty="0">
                <a:solidFill>
                  <a:srgbClr val="0645AD"/>
                </a:solidFill>
                <a:latin typeface="Arial" panose="020B0604020202020204" pitchFamily="34" charset="0"/>
                <a:hlinkClick r:id="rId7"/>
              </a:rPr>
              <a:t>neural networks</a:t>
            </a:r>
            <a:r>
              <a:rPr lang="en-US" dirty="0">
                <a:solidFill>
                  <a:srgbClr val="202122"/>
                </a:solidFill>
                <a:latin typeface="Arial" panose="020B0604020202020204" pitchFamily="34" charset="0"/>
              </a:rPr>
              <a:t>, </a:t>
            </a:r>
            <a:r>
              <a:rPr lang="en-US" b="1" u="sng" dirty="0">
                <a:solidFill>
                  <a:srgbClr val="0645AD"/>
                </a:solidFill>
                <a:latin typeface="Arial" panose="020B0604020202020204" pitchFamily="34" charset="0"/>
                <a:hlinkClick r:id="rId8" tooltip="Dimensionality reduction"/>
              </a:rPr>
              <a:t>dimensionality reduction</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on the word </a:t>
            </a:r>
            <a:r>
              <a:rPr lang="en-US" b="1" u="sng" dirty="0">
                <a:solidFill>
                  <a:srgbClr val="0645AD"/>
                </a:solidFill>
                <a:latin typeface="Arial" panose="020B0604020202020204" pitchFamily="34" charset="0"/>
                <a:hlinkClick r:id="rId9" tooltip="Co-occurrence matrix"/>
              </a:rPr>
              <a:t>co-occurrence matrix</a:t>
            </a:r>
            <a:r>
              <a:rPr lang="en-US" b="1" u="sng" dirty="0">
                <a:solidFill>
                  <a:srgbClr val="202122"/>
                </a:solidFill>
                <a:latin typeface="Arial" panose="020B0604020202020204" pitchFamily="34" charset="0"/>
              </a:rPr>
              <a:t>, </a:t>
            </a:r>
            <a:r>
              <a:rPr lang="en-US" dirty="0">
                <a:solidFill>
                  <a:srgbClr val="202122"/>
                </a:solidFill>
                <a:latin typeface="Arial" panose="020B0604020202020204" pitchFamily="34" charset="0"/>
              </a:rPr>
              <a:t>probabilistic models, explainable knowledge base method,</a:t>
            </a:r>
            <a:r>
              <a:rPr lang="en-US" baseline="30000" dirty="0">
                <a:solidFill>
                  <a:srgbClr val="0645AD"/>
                </a:solidFill>
                <a:latin typeface="Arial" panose="020B0604020202020204" pitchFamily="34" charset="0"/>
              </a:rPr>
              <a:t> </a:t>
            </a:r>
            <a:r>
              <a:rPr lang="en-US" dirty="0">
                <a:solidFill>
                  <a:srgbClr val="202122"/>
                </a:solidFill>
                <a:latin typeface="Arial" panose="020B0604020202020204" pitchFamily="34" charset="0"/>
              </a:rPr>
              <a:t>and explicit representation in terms of the context in which words appear.</a:t>
            </a:r>
            <a:endParaRPr lang="en-IN" dirty="0"/>
          </a:p>
        </p:txBody>
      </p:sp>
      <p:pic>
        <p:nvPicPr>
          <p:cNvPr id="2050" name="Picture 2" descr="On word embeddings - Part 1">
            <a:extLst>
              <a:ext uri="{FF2B5EF4-FFF2-40B4-BE49-F238E27FC236}">
                <a16:creationId xmlns="" xmlns:a16="http://schemas.microsoft.com/office/drawing/2014/main" id="{4DE4F293-3821-4293-B585-344C9836D96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3000" y="1295400"/>
            <a:ext cx="3886200"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4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 xmlns:a16="http://schemas.microsoft.com/office/drawing/2014/main" id="{81258B37-7879-4671-9AC0-A029C23A5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00" t="64416" r="1"/>
          <a:stretch/>
        </p:blipFill>
        <p:spPr>
          <a:xfrm>
            <a:off x="4562061" y="1291369"/>
            <a:ext cx="4505739" cy="1209739"/>
          </a:xfrm>
          <a:prstGeom prst="rect">
            <a:avLst/>
          </a:prstGeom>
        </p:spPr>
      </p:pic>
      <p:sp>
        <p:nvSpPr>
          <p:cNvPr id="6" name="TextBox 5">
            <a:extLst>
              <a:ext uri="{FF2B5EF4-FFF2-40B4-BE49-F238E27FC236}">
                <a16:creationId xmlns="" xmlns:a16="http://schemas.microsoft.com/office/drawing/2014/main" id="{9CAE6C33-DF63-49BD-AB19-D0D13AF7E29E}"/>
              </a:ext>
            </a:extLst>
          </p:cNvPr>
          <p:cNvSpPr txBox="1"/>
          <p:nvPr/>
        </p:nvSpPr>
        <p:spPr>
          <a:xfrm>
            <a:off x="2362200" y="25999"/>
            <a:ext cx="4953000" cy="1077218"/>
          </a:xfrm>
          <a:prstGeom prst="rect">
            <a:avLst/>
          </a:prstGeom>
          <a:noFill/>
        </p:spPr>
        <p:txBody>
          <a:bodyPr wrap="square" rtlCol="0">
            <a:spAutoFit/>
          </a:bodyPr>
          <a:lstStyle/>
          <a:p>
            <a:r>
              <a:rPr lang="en-US" sz="3200" dirty="0"/>
              <a:t>Convolutional Neural Networks</a:t>
            </a:r>
            <a:endParaRPr lang="en-IN" sz="3200" dirty="0"/>
          </a:p>
        </p:txBody>
      </p:sp>
      <p:pic>
        <p:nvPicPr>
          <p:cNvPr id="3074" name="Picture 2" descr="Convolutional Neural Network Algorithms">
            <a:extLst>
              <a:ext uri="{FF2B5EF4-FFF2-40B4-BE49-F238E27FC236}">
                <a16:creationId xmlns="" xmlns:a16="http://schemas.microsoft.com/office/drawing/2014/main" id="{E69C07B0-E2E0-4C44-A335-5E90B1598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55643"/>
            <a:ext cx="4114800" cy="22523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F449FEA-6F1F-49CA-81CF-8B3C9C9D1B7A}"/>
              </a:ext>
            </a:extLst>
          </p:cNvPr>
          <p:cNvSpPr/>
          <p:nvPr/>
        </p:nvSpPr>
        <p:spPr>
          <a:xfrm>
            <a:off x="152400" y="3557012"/>
            <a:ext cx="8915400" cy="3139321"/>
          </a:xfrm>
          <a:prstGeom prst="rect">
            <a:avLst/>
          </a:prstGeom>
        </p:spPr>
        <p:txBody>
          <a:bodyPr wrap="square">
            <a:spAutoFit/>
          </a:bodyPr>
          <a:lstStyle/>
          <a:p>
            <a:r>
              <a:rPr lang="en-US" dirty="0">
                <a:solidFill>
                  <a:srgbClr val="202122"/>
                </a:solidFill>
                <a:latin typeface="Arial" panose="020B0604020202020204" pitchFamily="34" charset="0"/>
              </a:rPr>
              <a:t>In </a:t>
            </a:r>
            <a:r>
              <a:rPr lang="en-US" b="1" u="sng" dirty="0">
                <a:solidFill>
                  <a:srgbClr val="0645AD"/>
                </a:solidFill>
                <a:latin typeface="Arial" panose="020B0604020202020204" pitchFamily="34" charset="0"/>
                <a:hlinkClick r:id="rId4" tooltip="Deep learning"/>
              </a:rPr>
              <a:t>deep learning</a:t>
            </a:r>
            <a:r>
              <a:rPr lang="en-US" dirty="0">
                <a:solidFill>
                  <a:srgbClr val="202122"/>
                </a:solidFill>
                <a:latin typeface="Arial" panose="020B0604020202020204" pitchFamily="34" charset="0"/>
              </a:rPr>
              <a:t>, a </a:t>
            </a:r>
            <a:r>
              <a:rPr lang="en-US" b="1" dirty="0">
                <a:solidFill>
                  <a:srgbClr val="202122"/>
                </a:solidFill>
                <a:latin typeface="Arial" panose="020B0604020202020204" pitchFamily="34" charset="0"/>
              </a:rPr>
              <a:t>convolutional neural network</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CNN</a:t>
            </a:r>
            <a:r>
              <a:rPr lang="en-US" dirty="0">
                <a:solidFill>
                  <a:srgbClr val="202122"/>
                </a:solidFill>
                <a:latin typeface="Arial" panose="020B0604020202020204" pitchFamily="34" charset="0"/>
              </a:rPr>
              <a:t>, or </a:t>
            </a:r>
            <a:r>
              <a:rPr lang="en-US" b="1" dirty="0" err="1">
                <a:solidFill>
                  <a:srgbClr val="202122"/>
                </a:solidFill>
                <a:latin typeface="Arial" panose="020B0604020202020204" pitchFamily="34" charset="0"/>
              </a:rPr>
              <a:t>ConvNet</a:t>
            </a:r>
            <a:r>
              <a:rPr lang="en-US" dirty="0">
                <a:solidFill>
                  <a:srgbClr val="202122"/>
                </a:solidFill>
                <a:latin typeface="Arial" panose="020B0604020202020204" pitchFamily="34" charset="0"/>
              </a:rPr>
              <a:t>) is a class of </a:t>
            </a:r>
            <a:r>
              <a:rPr lang="en-US" b="1" u="sng" dirty="0">
                <a:solidFill>
                  <a:srgbClr val="0645AD"/>
                </a:solidFill>
                <a:latin typeface="Arial" panose="020B0604020202020204" pitchFamily="34" charset="0"/>
                <a:hlinkClick r:id="rId5" tooltip="Deep neural network"/>
              </a:rPr>
              <a:t>deep neural network</a:t>
            </a:r>
            <a:r>
              <a:rPr lang="en-US" dirty="0">
                <a:solidFill>
                  <a:srgbClr val="202122"/>
                </a:solidFill>
                <a:latin typeface="Arial" panose="020B0604020202020204" pitchFamily="34" charset="0"/>
              </a:rPr>
              <a:t>, most commonly applied to analyze visual imagery. </a:t>
            </a:r>
            <a:r>
              <a:rPr lang="en-US" dirty="0"/>
              <a:t>They are also known as </a:t>
            </a:r>
            <a:r>
              <a:rPr lang="en-US" b="1" dirty="0"/>
              <a:t>shift invariant</a:t>
            </a:r>
            <a:r>
              <a:rPr lang="en-US" dirty="0"/>
              <a:t> or </a:t>
            </a:r>
            <a:r>
              <a:rPr lang="en-US" b="1" dirty="0"/>
              <a:t>space invariant artificial neural networks</a:t>
            </a:r>
            <a:r>
              <a:rPr lang="en-US" dirty="0"/>
              <a:t> (</a:t>
            </a:r>
            <a:r>
              <a:rPr lang="en-US" b="1" dirty="0"/>
              <a:t>SIANN</a:t>
            </a:r>
            <a:r>
              <a:rPr lang="en-US" dirty="0"/>
              <a:t>), based on the shared-weight architecture of the convolution kernels or filters that slide along input features and provide translation </a:t>
            </a:r>
            <a:r>
              <a:rPr lang="en-US" b="1" u="sng" dirty="0">
                <a:hlinkClick r:id="rId6"/>
              </a:rPr>
              <a:t>equivariant</a:t>
            </a:r>
            <a:r>
              <a:rPr lang="en-US" dirty="0"/>
              <a:t> responses known as feature maps. Counter-intuitively, most convolutional neural networks are only </a:t>
            </a:r>
            <a:r>
              <a:rPr lang="en-US" b="1" u="sng" dirty="0">
                <a:hlinkClick r:id="rId6" tooltip="Computer vision"/>
              </a:rPr>
              <a:t>equivariant</a:t>
            </a:r>
            <a:r>
              <a:rPr lang="en-US" dirty="0"/>
              <a:t>, as opposed to </a:t>
            </a:r>
            <a:r>
              <a:rPr lang="en-US" b="1" u="sng" dirty="0">
                <a:hlinkClick r:id="rId7"/>
              </a:rPr>
              <a:t>invariant</a:t>
            </a:r>
            <a:r>
              <a:rPr lang="en-US" b="1" u="sng" dirty="0"/>
              <a:t>, </a:t>
            </a:r>
            <a:r>
              <a:rPr lang="en-US" dirty="0"/>
              <a:t>to translation.</a:t>
            </a:r>
            <a:r>
              <a:rPr lang="en-US" baseline="30000" dirty="0"/>
              <a:t> </a:t>
            </a:r>
            <a:r>
              <a:rPr lang="en-US" dirty="0"/>
              <a:t>They have applications in </a:t>
            </a:r>
            <a:r>
              <a:rPr lang="en-US" b="1" u="sng" dirty="0">
                <a:hlinkClick r:id="rId8"/>
              </a:rPr>
              <a:t>image and video recognition</a:t>
            </a:r>
            <a:r>
              <a:rPr lang="en-US" b="1" u="sng" dirty="0"/>
              <a:t>, </a:t>
            </a:r>
            <a:r>
              <a:rPr lang="en-US" b="1" u="sng" dirty="0">
                <a:hlinkClick r:id="rId9" tooltip="Recommender system"/>
              </a:rPr>
              <a:t>recommender systems</a:t>
            </a:r>
            <a:r>
              <a:rPr lang="en-US" b="1" u="sng" dirty="0"/>
              <a:t>, </a:t>
            </a:r>
            <a:r>
              <a:rPr lang="en-US" b="1" u="sng" dirty="0">
                <a:hlinkClick r:id="rId10" tooltip="Translation invariant"/>
              </a:rPr>
              <a:t>image classification</a:t>
            </a:r>
            <a:r>
              <a:rPr lang="en-US" b="1" u="sng" dirty="0"/>
              <a:t>, </a:t>
            </a:r>
            <a:r>
              <a:rPr lang="en-US" b="1" u="sng" dirty="0">
                <a:hlinkClick r:id="rId11" tooltip="Image segmentation"/>
              </a:rPr>
              <a:t>image segmentation</a:t>
            </a:r>
            <a:r>
              <a:rPr lang="en-US" b="1" u="sng" dirty="0"/>
              <a:t>, </a:t>
            </a:r>
            <a:r>
              <a:rPr lang="en-US" b="1" u="sng" dirty="0">
                <a:hlinkClick r:id="rId12"/>
              </a:rPr>
              <a:t>medical image analysis</a:t>
            </a:r>
            <a:r>
              <a:rPr lang="en-US" b="1" u="sng" dirty="0"/>
              <a:t>, </a:t>
            </a:r>
            <a:r>
              <a:rPr lang="en-US" b="1" u="sng" dirty="0">
                <a:hlinkClick r:id="rId13" tooltip="Natural language processing"/>
              </a:rPr>
              <a:t>natural language processing</a:t>
            </a:r>
            <a:r>
              <a:rPr lang="en-US" b="1" u="sng" dirty="0"/>
              <a:t>, </a:t>
            </a:r>
            <a:r>
              <a:rPr lang="en-US" b="1" u="sng" dirty="0">
                <a:hlinkClick r:id="rId14" tooltip="Medical image computing"/>
              </a:rPr>
              <a:t>brain-computer interfaces</a:t>
            </a:r>
            <a:r>
              <a:rPr lang="en-US" dirty="0"/>
              <a:t>, and financial </a:t>
            </a:r>
            <a:r>
              <a:rPr lang="en-US" b="1" u="sng" dirty="0">
                <a:hlinkClick r:id="rId15" tooltip="Visual field"/>
              </a:rPr>
              <a:t>time series</a:t>
            </a:r>
            <a:r>
              <a:rPr lang="en-US" b="1" u="sng" dirty="0"/>
              <a:t>.</a:t>
            </a:r>
            <a:endParaRPr lang="en-IN" b="1" u="sng" dirty="0"/>
          </a:p>
        </p:txBody>
      </p:sp>
    </p:spTree>
    <p:extLst>
      <p:ext uri="{BB962C8B-B14F-4D97-AF65-F5344CB8AC3E}">
        <p14:creationId xmlns:p14="http://schemas.microsoft.com/office/powerpoint/2010/main" val="4274662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he Ultimate Sentiment Analysis Hacking Guide (2021)">
            <a:extLst>
              <a:ext uri="{FF2B5EF4-FFF2-40B4-BE49-F238E27FC236}">
                <a16:creationId xmlns="" xmlns:a16="http://schemas.microsoft.com/office/drawing/2014/main" id="{3AEEF9B1-3114-4081-9C4B-ECCB65CCD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9000"/>
            <a:ext cx="3352800" cy="2505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40280" y="1295400"/>
            <a:ext cx="4572000" cy="1754326"/>
          </a:xfrm>
          <a:prstGeom prst="rect">
            <a:avLst/>
          </a:prstGeom>
        </p:spPr>
        <p:txBody>
          <a:bodyPr>
            <a:spAutoFit/>
          </a:bodyPr>
          <a:lstStyle/>
          <a:p>
            <a:r>
              <a:rPr lang="en-US" b="1" dirty="0"/>
              <a:t>Fake </a:t>
            </a:r>
            <a:r>
              <a:rPr lang="en-US" b="1" dirty="0" smtClean="0"/>
              <a:t>news</a:t>
            </a:r>
            <a:r>
              <a:rPr lang="en-US" baseline="30000" dirty="0"/>
              <a:t> </a:t>
            </a:r>
            <a:r>
              <a:rPr lang="en-US" dirty="0" smtClean="0"/>
              <a:t>is </a:t>
            </a:r>
            <a:r>
              <a:rPr lang="en-US" dirty="0"/>
              <a:t>false or misleading information presented as </a:t>
            </a:r>
            <a:r>
              <a:rPr lang="en-US" dirty="0" smtClean="0">
                <a:hlinkClick r:id="rId3" tooltip="News"/>
              </a:rPr>
              <a:t>news</a:t>
            </a:r>
            <a:r>
              <a:rPr lang="en-US" dirty="0"/>
              <a:t>. It often has the aim of damaging the reputation of a person or entity, or making money through </a:t>
            </a:r>
            <a:r>
              <a:rPr lang="en-US" dirty="0">
                <a:hlinkClick r:id="rId4" tooltip="Advertising"/>
              </a:rPr>
              <a:t>advertising</a:t>
            </a:r>
            <a:r>
              <a:rPr lang="en-US" dirty="0"/>
              <a:t> </a:t>
            </a:r>
            <a:r>
              <a:rPr lang="en-US" dirty="0" smtClean="0"/>
              <a:t>revenue.</a:t>
            </a:r>
            <a:endParaRPr lang="en-US" dirty="0"/>
          </a:p>
        </p:txBody>
      </p:sp>
      <p:pic>
        <p:nvPicPr>
          <p:cNvPr id="1026" name="Picture 2" descr="C:\Users\RoBot\Downloads\_111750220_gettyimages-121506449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280" y="3429000"/>
            <a:ext cx="4453467"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5600" y="381000"/>
            <a:ext cx="3592650" cy="707886"/>
          </a:xfrm>
          <a:prstGeom prst="rect">
            <a:avLst/>
          </a:prstGeom>
        </p:spPr>
        <p:txBody>
          <a:bodyPr wrap="none">
            <a:spAutoFit/>
          </a:bodyPr>
          <a:lstStyle/>
          <a:p>
            <a:r>
              <a:rPr lang="en-US" sz="4000" dirty="0" smtClean="0">
                <a:latin typeface="Algerian" pitchFamily="82" charset="0"/>
              </a:rPr>
              <a:t>Introduction</a:t>
            </a:r>
            <a:endParaRPr lang="en-US" sz="4000" dirty="0">
              <a:latin typeface="Algerian" pitchFamily="82" charset="0"/>
            </a:endParaRPr>
          </a:p>
        </p:txBody>
      </p:sp>
    </p:spTree>
    <p:extLst>
      <p:ext uri="{BB962C8B-B14F-4D97-AF65-F5344CB8AC3E}">
        <p14:creationId xmlns:p14="http://schemas.microsoft.com/office/powerpoint/2010/main" val="200004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0A00D2-797F-48F2-8899-A2882E39B4E1}"/>
              </a:ext>
            </a:extLst>
          </p:cNvPr>
          <p:cNvSpPr>
            <a:spLocks noGrp="1"/>
          </p:cNvSpPr>
          <p:nvPr>
            <p:ph type="title"/>
          </p:nvPr>
        </p:nvSpPr>
        <p:spPr>
          <a:xfrm>
            <a:off x="1810800" y="46496"/>
            <a:ext cx="6589199" cy="1280890"/>
          </a:xfrm>
        </p:spPr>
        <p:txBody>
          <a:bodyPr/>
          <a:lstStyle/>
          <a:p>
            <a:pPr algn="ctr"/>
            <a:r>
              <a:rPr lang="en-US" dirty="0"/>
              <a:t>Drop Out</a:t>
            </a:r>
            <a:endParaRPr lang="en-IN" dirty="0"/>
          </a:p>
        </p:txBody>
      </p:sp>
      <p:pic>
        <p:nvPicPr>
          <p:cNvPr id="5" name="Picture 4" descr="A picture containing text, newspaper, screenshot&#10;&#10;Description automatically generated">
            <a:extLst>
              <a:ext uri="{FF2B5EF4-FFF2-40B4-BE49-F238E27FC236}">
                <a16:creationId xmlns="" xmlns:a16="http://schemas.microsoft.com/office/drawing/2014/main" id="{E25658DE-E5D0-4611-821F-0571CE8EC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819400"/>
            <a:ext cx="4873489" cy="3992104"/>
          </a:xfrm>
          <a:prstGeom prst="rect">
            <a:avLst/>
          </a:prstGeom>
        </p:spPr>
      </p:pic>
      <p:pic>
        <p:nvPicPr>
          <p:cNvPr id="4100" name="Picture 4" descr="Dropout neural network model. (a) is a standard neural network. (b) is... |  Download Scientific Diagram">
            <a:extLst>
              <a:ext uri="{FF2B5EF4-FFF2-40B4-BE49-F238E27FC236}">
                <a16:creationId xmlns="" xmlns:a16="http://schemas.microsoft.com/office/drawing/2014/main" id="{94C9C78B-FFC4-492F-BE59-06EC9CC0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910059"/>
            <a:ext cx="6096001" cy="190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302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0F398E-18EC-4089-8906-6EF0AE87FE1E}"/>
              </a:ext>
            </a:extLst>
          </p:cNvPr>
          <p:cNvSpPr>
            <a:spLocks noGrp="1"/>
          </p:cNvSpPr>
          <p:nvPr>
            <p:ph type="title"/>
          </p:nvPr>
        </p:nvSpPr>
        <p:spPr>
          <a:xfrm>
            <a:off x="1336340" y="33130"/>
            <a:ext cx="6589199" cy="1280890"/>
          </a:xfrm>
        </p:spPr>
        <p:txBody>
          <a:bodyPr/>
          <a:lstStyle/>
          <a:p>
            <a:pPr algn="ctr"/>
            <a:r>
              <a:rPr lang="en-US" dirty="0"/>
              <a:t>Adam Optimizer</a:t>
            </a:r>
            <a:endParaRPr lang="en-IN" dirty="0"/>
          </a:p>
        </p:txBody>
      </p:sp>
      <p:pic>
        <p:nvPicPr>
          <p:cNvPr id="5" name="Picture 4" descr="Text, table&#10;&#10;Description automatically generated">
            <a:extLst>
              <a:ext uri="{FF2B5EF4-FFF2-40B4-BE49-F238E27FC236}">
                <a16:creationId xmlns="" xmlns:a16="http://schemas.microsoft.com/office/drawing/2014/main" id="{D1241597-E251-4809-ADD8-B37768DE6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756453"/>
            <a:ext cx="4701312" cy="4101547"/>
          </a:xfrm>
          <a:prstGeom prst="rect">
            <a:avLst/>
          </a:prstGeom>
        </p:spPr>
      </p:pic>
      <p:pic>
        <p:nvPicPr>
          <p:cNvPr id="5124" name="Picture 4" descr="Adam — latest trends in deep learning optimization. | by Vitaly Bushaev |  Towards Data Science">
            <a:extLst>
              <a:ext uri="{FF2B5EF4-FFF2-40B4-BE49-F238E27FC236}">
                <a16:creationId xmlns="" xmlns:a16="http://schemas.microsoft.com/office/drawing/2014/main" id="{B8783EBE-3176-41BD-A596-BCB852130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081" y="762000"/>
            <a:ext cx="630555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21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AC00A-48E2-403A-B61D-99DB80269940}"/>
              </a:ext>
            </a:extLst>
          </p:cNvPr>
          <p:cNvSpPr>
            <a:spLocks noGrp="1"/>
          </p:cNvSpPr>
          <p:nvPr>
            <p:ph type="title"/>
          </p:nvPr>
        </p:nvSpPr>
        <p:spPr>
          <a:xfrm>
            <a:off x="1676400" y="152400"/>
            <a:ext cx="6589199" cy="1280890"/>
          </a:xfrm>
        </p:spPr>
        <p:txBody>
          <a:bodyPr/>
          <a:lstStyle/>
          <a:p>
            <a:pPr algn="ctr"/>
            <a:r>
              <a:rPr lang="en-US" dirty="0"/>
              <a:t>Properties Of Adam Optimizer</a:t>
            </a:r>
            <a:endParaRPr lang="en-IN" dirty="0"/>
          </a:p>
        </p:txBody>
      </p:sp>
      <p:pic>
        <p:nvPicPr>
          <p:cNvPr id="5" name="Picture 4" descr="Text, table&#10;&#10;Description automatically generated">
            <a:extLst>
              <a:ext uri="{FF2B5EF4-FFF2-40B4-BE49-F238E27FC236}">
                <a16:creationId xmlns="" xmlns:a16="http://schemas.microsoft.com/office/drawing/2014/main" id="{7857EB2E-8935-487B-BC4C-57A86C122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1433290"/>
            <a:ext cx="5448300" cy="5272310"/>
          </a:xfrm>
          <a:prstGeom prst="rect">
            <a:avLst/>
          </a:prstGeom>
        </p:spPr>
      </p:pic>
    </p:spTree>
    <p:extLst>
      <p:ext uri="{BB962C8B-B14F-4D97-AF65-F5344CB8AC3E}">
        <p14:creationId xmlns:p14="http://schemas.microsoft.com/office/powerpoint/2010/main" val="1501537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C74692-8EE1-462A-8618-171A3D089CE6}"/>
              </a:ext>
            </a:extLst>
          </p:cNvPr>
          <p:cNvSpPr>
            <a:spLocks noGrp="1"/>
          </p:cNvSpPr>
          <p:nvPr>
            <p:ph type="title"/>
          </p:nvPr>
        </p:nvSpPr>
        <p:spPr>
          <a:xfrm>
            <a:off x="1752600" y="0"/>
            <a:ext cx="6589199" cy="1280890"/>
          </a:xfrm>
        </p:spPr>
        <p:txBody>
          <a:bodyPr/>
          <a:lstStyle/>
          <a:p>
            <a:r>
              <a:rPr lang="en-US" dirty="0" err="1"/>
              <a:t>Keras</a:t>
            </a:r>
            <a:endParaRPr lang="en-IN" dirty="0"/>
          </a:p>
        </p:txBody>
      </p:sp>
      <p:pic>
        <p:nvPicPr>
          <p:cNvPr id="5" name="Picture 4" descr="Text&#10;&#10;Description automatically generated">
            <a:extLst>
              <a:ext uri="{FF2B5EF4-FFF2-40B4-BE49-F238E27FC236}">
                <a16:creationId xmlns="" xmlns:a16="http://schemas.microsoft.com/office/drawing/2014/main" id="{29E84848-74E6-4980-888D-87857363E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80890"/>
            <a:ext cx="4953000" cy="5577110"/>
          </a:xfrm>
          <a:prstGeom prst="rect">
            <a:avLst/>
          </a:prstGeom>
        </p:spPr>
      </p:pic>
      <p:pic>
        <p:nvPicPr>
          <p:cNvPr id="6148" name="Picture 4" descr="Keras vs. tf.keras: What's the difference in TensorFlow 2.0? -  PyImageSearch | Deep learning book, Data science, Deep learning">
            <a:extLst>
              <a:ext uri="{FF2B5EF4-FFF2-40B4-BE49-F238E27FC236}">
                <a16:creationId xmlns="" xmlns:a16="http://schemas.microsoft.com/office/drawing/2014/main" id="{615AA2E6-589E-499B-BE63-6BD35769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50045"/>
            <a:ext cx="3810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86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01E836-FD32-445C-A261-0F63F4B419C8}"/>
              </a:ext>
            </a:extLst>
          </p:cNvPr>
          <p:cNvSpPr>
            <a:spLocks noGrp="1"/>
          </p:cNvSpPr>
          <p:nvPr>
            <p:ph type="title"/>
          </p:nvPr>
        </p:nvSpPr>
        <p:spPr>
          <a:xfrm>
            <a:off x="1828800" y="33130"/>
            <a:ext cx="6589199" cy="1280890"/>
          </a:xfrm>
        </p:spPr>
        <p:txBody>
          <a:bodyPr/>
          <a:lstStyle/>
          <a:p>
            <a:r>
              <a:rPr lang="en-US" dirty="0"/>
              <a:t>Pooling Layer  and Average Pooling</a:t>
            </a:r>
            <a:endParaRPr lang="en-IN" dirty="0"/>
          </a:p>
        </p:txBody>
      </p:sp>
      <p:pic>
        <p:nvPicPr>
          <p:cNvPr id="5" name="Picture 4" descr="Text&#10;&#10;Description automatically generated">
            <a:extLst>
              <a:ext uri="{FF2B5EF4-FFF2-40B4-BE49-F238E27FC236}">
                <a16:creationId xmlns="" xmlns:a16="http://schemas.microsoft.com/office/drawing/2014/main" id="{721E5927-9EFF-4235-9390-1B99CBEF4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70" y="1600200"/>
            <a:ext cx="4572000" cy="4797564"/>
          </a:xfrm>
          <a:prstGeom prst="rect">
            <a:avLst/>
          </a:prstGeom>
        </p:spPr>
      </p:pic>
      <p:pic>
        <p:nvPicPr>
          <p:cNvPr id="7" name="Picture 6" descr="Graphical user interface, text, application&#10;&#10;Description automatically generated">
            <a:extLst>
              <a:ext uri="{FF2B5EF4-FFF2-40B4-BE49-F238E27FC236}">
                <a16:creationId xmlns="" xmlns:a16="http://schemas.microsoft.com/office/drawing/2014/main" id="{24D67FF5-D194-45B2-959B-4AACEF289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470" y="3060700"/>
            <a:ext cx="4343400" cy="3797300"/>
          </a:xfrm>
          <a:prstGeom prst="rect">
            <a:avLst/>
          </a:prstGeom>
        </p:spPr>
      </p:pic>
      <p:pic>
        <p:nvPicPr>
          <p:cNvPr id="7170" name="Picture 2" descr="A Comprehensive Guide to Convolutional Neural Networks — the ELI5 way | by  Sumit Saha | Towards Data Science">
            <a:extLst>
              <a:ext uri="{FF2B5EF4-FFF2-40B4-BE49-F238E27FC236}">
                <a16:creationId xmlns="" xmlns:a16="http://schemas.microsoft.com/office/drawing/2014/main" id="{D3C5F3FA-9A2B-44FB-8F47-F931F231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444" y="990601"/>
            <a:ext cx="4162425" cy="204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81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E4BF4-247A-4DE6-B256-645CC6F8B65F}"/>
              </a:ext>
            </a:extLst>
          </p:cNvPr>
          <p:cNvSpPr>
            <a:spLocks noGrp="1"/>
          </p:cNvSpPr>
          <p:nvPr>
            <p:ph type="title"/>
          </p:nvPr>
        </p:nvSpPr>
        <p:spPr>
          <a:xfrm>
            <a:off x="2895600" y="152400"/>
            <a:ext cx="6589199" cy="1280890"/>
          </a:xfrm>
        </p:spPr>
        <p:txBody>
          <a:bodyPr/>
          <a:lstStyle/>
          <a:p>
            <a:r>
              <a:rPr lang="en-US" dirty="0"/>
              <a:t>Padding</a:t>
            </a:r>
            <a:endParaRPr lang="en-IN" dirty="0"/>
          </a:p>
        </p:txBody>
      </p:sp>
      <p:pic>
        <p:nvPicPr>
          <p:cNvPr id="5" name="Picture 4" descr="Text, table&#10;&#10;Description automatically generated">
            <a:extLst>
              <a:ext uri="{FF2B5EF4-FFF2-40B4-BE49-F238E27FC236}">
                <a16:creationId xmlns="" xmlns:a16="http://schemas.microsoft.com/office/drawing/2014/main" id="{E325AAD5-D622-4754-8E7D-7A88F5A180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12" y="1219200"/>
            <a:ext cx="3976827" cy="5638800"/>
          </a:xfrm>
          <a:prstGeom prst="rect">
            <a:avLst/>
          </a:prstGeom>
        </p:spPr>
      </p:pic>
      <p:pic>
        <p:nvPicPr>
          <p:cNvPr id="7" name="Picture 6" descr="A picture containing text, electronics&#10;&#10;Description automatically generated">
            <a:extLst>
              <a:ext uri="{FF2B5EF4-FFF2-40B4-BE49-F238E27FC236}">
                <a16:creationId xmlns="" xmlns:a16="http://schemas.microsoft.com/office/drawing/2014/main" id="{48EBDDAA-955F-499F-9039-03262D5C1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314" y="1484243"/>
            <a:ext cx="5020686" cy="2562583"/>
          </a:xfrm>
          <a:prstGeom prst="rect">
            <a:avLst/>
          </a:prstGeom>
        </p:spPr>
      </p:pic>
      <p:pic>
        <p:nvPicPr>
          <p:cNvPr id="9" name="Picture 8" descr="A picture containing text&#10;&#10;Description automatically generated">
            <a:extLst>
              <a:ext uri="{FF2B5EF4-FFF2-40B4-BE49-F238E27FC236}">
                <a16:creationId xmlns="" xmlns:a16="http://schemas.microsoft.com/office/drawing/2014/main" id="{232548EF-E945-43A5-9D5D-41B8087C9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314" y="4046826"/>
            <a:ext cx="5020686" cy="628738"/>
          </a:xfrm>
          <a:prstGeom prst="rect">
            <a:avLst/>
          </a:prstGeom>
        </p:spPr>
      </p:pic>
    </p:spTree>
    <p:extLst>
      <p:ext uri="{BB962C8B-B14F-4D97-AF65-F5344CB8AC3E}">
        <p14:creationId xmlns:p14="http://schemas.microsoft.com/office/powerpoint/2010/main" val="125920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143000"/>
            <a:ext cx="7086600" cy="1143000"/>
          </a:xfrm>
        </p:spPr>
        <p:txBody>
          <a:bodyPr>
            <a:noAutofit/>
          </a:bodyPr>
          <a:lstStyle/>
          <a:p>
            <a:pPr algn="ctr"/>
            <a:r>
              <a:rPr lang="en-US" sz="4800" b="1" dirty="0">
                <a:latin typeface="Times New Roman" panose="02020603050405020304" pitchFamily="18" charset="0"/>
                <a:cs typeface="Times New Roman" panose="02020603050405020304" pitchFamily="18" charset="0"/>
              </a:rPr>
              <a:t>Software </a:t>
            </a:r>
            <a:r>
              <a:rPr lang="en-US" sz="4800" b="1" dirty="0" smtClean="0">
                <a:latin typeface="Times New Roman" panose="02020603050405020304" pitchFamily="18" charset="0"/>
                <a:cs typeface="Times New Roman" panose="02020603050405020304" pitchFamily="18" charset="0"/>
              </a:rPr>
              <a:t>Specifications</a:t>
            </a:r>
            <a:endParaRPr lang="en-GB" sz="4800" dirty="0">
              <a:latin typeface="Times New Roman" panose="02020603050405020304" pitchFamily="18" charset="0"/>
              <a:cs typeface="Times New Roman" panose="02020603050405020304" pitchFamily="18" charset="0"/>
            </a:endParaRPr>
          </a:p>
        </p:txBody>
      </p:sp>
      <p:sp>
        <p:nvSpPr>
          <p:cNvPr id="6" name="Content Placeholder 2"/>
          <p:cNvSpPr>
            <a:spLocks noGrp="1"/>
          </p:cNvSpPr>
          <p:nvPr>
            <p:ph idx="1"/>
          </p:nvPr>
        </p:nvSpPr>
        <p:spPr>
          <a:xfrm>
            <a:off x="1143000" y="2819400"/>
            <a:ext cx="7162800" cy="3124200"/>
          </a:xfrm>
        </p:spPr>
        <p:txBody>
          <a:bodyPr>
            <a:normAutofit/>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FRONT END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 Android Studio</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BACK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END</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		: </a:t>
            </a:r>
            <a:r>
              <a:rPr lang="en-US" b="1" dirty="0" err="1" smtClean="0">
                <a:solidFill>
                  <a:schemeClr val="tx1">
                    <a:lumMod val="95000"/>
                    <a:lumOff val="5000"/>
                  </a:schemeClr>
                </a:solidFill>
                <a:latin typeface="Times New Roman" panose="02020603050405020304" pitchFamily="18" charset="0"/>
                <a:cs typeface="Times New Roman" panose="02020603050405020304" pitchFamily="18" charset="0"/>
              </a:rPr>
              <a:t>tflite</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 Python, </a:t>
            </a:r>
            <a:r>
              <a:rPr lang="en-US" b="1" dirty="0" err="1" smtClean="0">
                <a:solidFill>
                  <a:schemeClr val="tx1">
                    <a:lumMod val="95000"/>
                    <a:lumOff val="5000"/>
                  </a:schemeClr>
                </a:solidFill>
                <a:latin typeface="Times New Roman" panose="02020603050405020304" pitchFamily="18" charset="0"/>
                <a:cs typeface="Times New Roman" panose="02020603050405020304" pitchFamily="18" charset="0"/>
              </a:rPr>
              <a:t>Kotlin</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 Pandas</a:t>
            </a:r>
          </a:p>
          <a:p>
            <a:r>
              <a:rPr lang="en-US" b="1" dirty="0" err="1" smtClean="0">
                <a:solidFill>
                  <a:schemeClr val="tx1">
                    <a:lumMod val="95000"/>
                    <a:lumOff val="5000"/>
                  </a:schemeClr>
                </a:solidFill>
                <a:latin typeface="Times New Roman" panose="02020603050405020304" pitchFamily="18" charset="0"/>
                <a:cs typeface="Times New Roman" panose="02020603050405020304" pitchFamily="18" charset="0"/>
              </a:rPr>
              <a:t>DataSets</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                   : </a:t>
            </a:r>
            <a:r>
              <a:rPr lang="en-US" b="1" dirty="0" err="1" smtClean="0">
                <a:solidFill>
                  <a:schemeClr val="tx1">
                    <a:lumMod val="95000"/>
                    <a:lumOff val="5000"/>
                  </a:schemeClr>
                </a:solidFill>
                <a:latin typeface="Times New Roman" panose="02020603050405020304" pitchFamily="18" charset="0"/>
                <a:cs typeface="Times New Roman" panose="02020603050405020304" pitchFamily="18" charset="0"/>
              </a:rPr>
              <a:t>Kaggle</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PLATFORM		: Windows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2071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287006"/>
            <a:ext cx="7543800" cy="5355312"/>
          </a:xfrm>
          <a:prstGeom prst="rect">
            <a:avLst/>
          </a:prstGeom>
        </p:spPr>
        <p:txBody>
          <a:bodyPr wrap="square">
            <a:spAutoFit/>
          </a:bodyPr>
          <a:lstStyle/>
          <a:p>
            <a:r>
              <a:rPr lang="en-US" dirty="0"/>
              <a:t>Implementation was done using the above algorithms with Vector features- Count Vectors and </a:t>
            </a:r>
            <a:r>
              <a:rPr lang="en-US" dirty="0" err="1"/>
              <a:t>Tf-Idf</a:t>
            </a:r>
            <a:r>
              <a:rPr lang="en-US" dirty="0"/>
              <a:t> vectors at Word level and </a:t>
            </a:r>
            <a:r>
              <a:rPr lang="en-US" dirty="0" smtClean="0"/>
              <a:t>N gram level</a:t>
            </a:r>
            <a:r>
              <a:rPr lang="en-US" dirty="0"/>
              <a:t>. </a:t>
            </a:r>
            <a:endParaRPr lang="en-US" dirty="0" smtClean="0"/>
          </a:p>
          <a:p>
            <a:r>
              <a:rPr lang="en-US" dirty="0" smtClean="0"/>
              <a:t>Accuracy </a:t>
            </a:r>
            <a:r>
              <a:rPr lang="en-US" dirty="0"/>
              <a:t>was noted for all models. </a:t>
            </a:r>
            <a:endParaRPr lang="en-US" dirty="0" smtClean="0"/>
          </a:p>
          <a:p>
            <a:r>
              <a:rPr lang="en-US" dirty="0" smtClean="0"/>
              <a:t>We </a:t>
            </a:r>
            <a:r>
              <a:rPr lang="en-US" dirty="0"/>
              <a:t>used K-fold cross validation technique to improve the effectiveness of the models. </a:t>
            </a:r>
            <a:endParaRPr lang="en-US" dirty="0" smtClean="0"/>
          </a:p>
          <a:p>
            <a:pPr marL="342900" indent="-342900">
              <a:buAutoNum type="alphaUcPeriod"/>
            </a:pPr>
            <a:r>
              <a:rPr lang="en-US" dirty="0" smtClean="0"/>
              <a:t>Dataset </a:t>
            </a:r>
            <a:r>
              <a:rPr lang="en-US" dirty="0"/>
              <a:t>split using K-fold cross validation This cross-validation technique was used for splitting the dataset randomly into k-folds. (k-1) folds were used for building the model while </a:t>
            </a:r>
            <a:r>
              <a:rPr lang="en-US" dirty="0" err="1"/>
              <a:t>kth</a:t>
            </a:r>
            <a:r>
              <a:rPr lang="en-US" dirty="0"/>
              <a:t> fold was used to check the effectiveness of the model. </a:t>
            </a:r>
            <a:r>
              <a:rPr lang="en-US" dirty="0" smtClean="0"/>
              <a:t>This </a:t>
            </a:r>
            <a:r>
              <a:rPr lang="en-US" dirty="0"/>
              <a:t>was repeated until each of the k-folds served as the test set. I used 3- fold cross validation for this experiment where 67% of the data is used for training the model and remaining 33% for testing. </a:t>
            </a:r>
            <a:endParaRPr lang="en-US" dirty="0" smtClean="0"/>
          </a:p>
          <a:p>
            <a:r>
              <a:rPr lang="en-US" dirty="0" smtClean="0"/>
              <a:t>B</a:t>
            </a:r>
            <a:r>
              <a:rPr lang="en-US" dirty="0"/>
              <a:t>. Confusion Matrices for Static System After applying various extracted features (Bag-of-words, </a:t>
            </a:r>
            <a:r>
              <a:rPr lang="en-US" dirty="0" err="1"/>
              <a:t>Tf-Idf</a:t>
            </a:r>
            <a:r>
              <a:rPr lang="en-US" dirty="0"/>
              <a:t>. N-grams) on three different classifiers (Naïve </a:t>
            </a:r>
            <a:r>
              <a:rPr lang="en-US" dirty="0" err="1"/>
              <a:t>bayes</a:t>
            </a:r>
            <a:r>
              <a:rPr lang="en-US" dirty="0"/>
              <a:t>, Logistic Regression and Random Forest), their confusion matrix showing actual set and predicted sets</a:t>
            </a:r>
          </a:p>
        </p:txBody>
      </p:sp>
      <p:sp>
        <p:nvSpPr>
          <p:cNvPr id="3" name="Rectangle 2"/>
          <p:cNvSpPr/>
          <p:nvPr/>
        </p:nvSpPr>
        <p:spPr>
          <a:xfrm>
            <a:off x="1752600" y="533400"/>
            <a:ext cx="4572000" cy="707886"/>
          </a:xfrm>
          <a:prstGeom prst="rect">
            <a:avLst/>
          </a:prstGeom>
        </p:spPr>
        <p:txBody>
          <a:bodyPr>
            <a:spAutoFit/>
          </a:bodyPr>
          <a:lstStyle/>
          <a:p>
            <a:pPr algn="ctr"/>
            <a:r>
              <a:rPr lang="en-US" sz="4000" dirty="0" smtClean="0">
                <a:latin typeface="Algerian" pitchFamily="82" charset="0"/>
              </a:rPr>
              <a:t>Result</a:t>
            </a:r>
            <a:endParaRPr lang="en-US" sz="4000" dirty="0">
              <a:latin typeface="Algerian" pitchFamily="82" charset="0"/>
            </a:endParaRPr>
          </a:p>
        </p:txBody>
      </p:sp>
    </p:spTree>
    <p:extLst>
      <p:ext uri="{BB962C8B-B14F-4D97-AF65-F5344CB8AC3E}">
        <p14:creationId xmlns:p14="http://schemas.microsoft.com/office/powerpoint/2010/main" val="1256071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589199" cy="762000"/>
          </a:xfrm>
        </p:spPr>
        <p:txBody>
          <a:bodyPr>
            <a:normAutofit/>
          </a:bodyPr>
          <a:lstStyle/>
          <a:p>
            <a:r>
              <a:rPr lang="en-IN" sz="2800" b="1" u="sng" dirty="0">
                <a:latin typeface="Times New Roman" panose="02020603050405020304" pitchFamily="18" charset="0"/>
                <a:cs typeface="Times New Roman" panose="02020603050405020304" pitchFamily="18" charset="0"/>
              </a:rPr>
              <a:t>CONCLUSION AND FUTURE </a:t>
            </a:r>
            <a:r>
              <a:rPr lang="en-IN" sz="2800" b="1" u="sng" dirty="0" smtClean="0">
                <a:latin typeface="Times New Roman" panose="02020603050405020304" pitchFamily="18" charset="0"/>
                <a:cs typeface="Times New Roman" panose="02020603050405020304" pitchFamily="18" charset="0"/>
              </a:rPr>
              <a:t>SCOPE</a:t>
            </a:r>
            <a:endParaRPr lang="en-IN" sz="2800" b="1" u="sng" dirty="0">
              <a:latin typeface="Times New Roman" panose="02020603050405020304" pitchFamily="18" charset="0"/>
              <a:cs typeface="Times New Roman" panose="02020603050405020304" pitchFamily="18" charset="0"/>
            </a:endParaRPr>
          </a:p>
        </p:txBody>
      </p:sp>
      <p:sp>
        <p:nvSpPr>
          <p:cNvPr id="5" name="Rectangle 4"/>
          <p:cNvSpPr/>
          <p:nvPr/>
        </p:nvSpPr>
        <p:spPr>
          <a:xfrm>
            <a:off x="1371600" y="609600"/>
            <a:ext cx="7787640" cy="6340197"/>
          </a:xfrm>
          <a:prstGeom prst="rect">
            <a:avLst/>
          </a:prstGeom>
        </p:spPr>
        <p:txBody>
          <a:bodyPr wrap="square">
            <a:spAutoFit/>
          </a:bodyPr>
          <a:lstStyle/>
          <a:p>
            <a:r>
              <a:rPr lang="en-US" sz="1400" dirty="0"/>
              <a:t>In the 21st century, the majority of the tasks are done online. </a:t>
            </a:r>
            <a:endParaRPr lang="en-US" sz="1400" dirty="0" smtClean="0"/>
          </a:p>
          <a:p>
            <a:r>
              <a:rPr lang="en-US" sz="1400" dirty="0" smtClean="0"/>
              <a:t>Newspapers </a:t>
            </a:r>
            <a:r>
              <a:rPr lang="en-US" sz="1400" dirty="0"/>
              <a:t>that were earlier preferred as hard-copies are now being </a:t>
            </a:r>
            <a:r>
              <a:rPr lang="en-US" sz="1400" dirty="0" smtClean="0"/>
              <a:t>substituted </a:t>
            </a:r>
            <a:r>
              <a:rPr lang="en-US" sz="1400" dirty="0"/>
              <a:t>by applications like Facebook, Twitter, and news articles to be read online. </a:t>
            </a:r>
            <a:endParaRPr lang="en-US" sz="1400" dirty="0" smtClean="0"/>
          </a:p>
          <a:p>
            <a:r>
              <a:rPr lang="en-US" sz="1400" dirty="0" err="1" smtClean="0"/>
              <a:t>Whatsapp’s</a:t>
            </a:r>
            <a:r>
              <a:rPr lang="en-US" sz="1400" dirty="0" smtClean="0"/>
              <a:t> </a:t>
            </a:r>
            <a:r>
              <a:rPr lang="en-US" sz="1400" dirty="0"/>
              <a:t>forwards are also a major source</a:t>
            </a:r>
            <a:r>
              <a:rPr lang="en-US" sz="1400" dirty="0" smtClean="0"/>
              <a:t>.</a:t>
            </a:r>
          </a:p>
          <a:p>
            <a:r>
              <a:rPr lang="en-US" sz="1400" dirty="0" smtClean="0"/>
              <a:t>The growing </a:t>
            </a:r>
            <a:r>
              <a:rPr lang="en-US" sz="1400" dirty="0"/>
              <a:t>problem of fake news only makes things more complicated and tries to change or hamper the opinion and attitude of </a:t>
            </a:r>
            <a:r>
              <a:rPr lang="en-US" sz="1400" dirty="0" smtClean="0"/>
              <a:t>people towards </a:t>
            </a:r>
            <a:r>
              <a:rPr lang="en-US" sz="1400" dirty="0"/>
              <a:t>use of digital technology</a:t>
            </a:r>
            <a:r>
              <a:rPr lang="en-US" sz="1400" dirty="0" smtClean="0"/>
              <a:t>.</a:t>
            </a:r>
          </a:p>
          <a:p>
            <a:r>
              <a:rPr lang="en-US" sz="1400" dirty="0" smtClean="0"/>
              <a:t>When </a:t>
            </a:r>
            <a:r>
              <a:rPr lang="en-US" sz="1400" dirty="0"/>
              <a:t>a person is deceived by the real news two possible things happen- People start believing that </a:t>
            </a:r>
            <a:r>
              <a:rPr lang="en-US" sz="1400" dirty="0" smtClean="0"/>
              <a:t>their </a:t>
            </a:r>
            <a:r>
              <a:rPr lang="en-US" sz="1400" dirty="0"/>
              <a:t>perceptions about a particular topic are true as assumed. </a:t>
            </a:r>
            <a:endParaRPr lang="en-US" sz="1400" dirty="0" smtClean="0"/>
          </a:p>
          <a:p>
            <a:r>
              <a:rPr lang="en-US" sz="1400" dirty="0" smtClean="0"/>
              <a:t>Thus</a:t>
            </a:r>
            <a:r>
              <a:rPr lang="en-US" sz="1400" dirty="0"/>
              <a:t>, in order to curb the phenomenon, we have developed our Fake news </a:t>
            </a:r>
            <a:r>
              <a:rPr lang="en-US" sz="1400" dirty="0" smtClean="0"/>
              <a:t>Detection </a:t>
            </a:r>
            <a:r>
              <a:rPr lang="en-US" sz="1400" dirty="0"/>
              <a:t>system that takes input from the user and classify it to be true or fake. </a:t>
            </a:r>
            <a:endParaRPr lang="en-US" sz="1400" dirty="0" smtClean="0"/>
          </a:p>
          <a:p>
            <a:r>
              <a:rPr lang="en-US" sz="1400" dirty="0" smtClean="0"/>
              <a:t>To </a:t>
            </a:r>
            <a:r>
              <a:rPr lang="en-US" sz="1400" dirty="0"/>
              <a:t>implement this, various NLP and Machine Learning </a:t>
            </a:r>
            <a:r>
              <a:rPr lang="en-US" sz="1400" dirty="0" smtClean="0"/>
              <a:t>Techniques </a:t>
            </a:r>
            <a:r>
              <a:rPr lang="en-US" sz="1400" dirty="0"/>
              <a:t>have to be used</a:t>
            </a:r>
            <a:r>
              <a:rPr lang="en-US" sz="1400" dirty="0" smtClean="0"/>
              <a:t>.</a:t>
            </a:r>
          </a:p>
          <a:p>
            <a:r>
              <a:rPr lang="en-US" sz="1400" dirty="0" smtClean="0"/>
              <a:t> </a:t>
            </a:r>
            <a:r>
              <a:rPr lang="en-US" sz="1400" dirty="0"/>
              <a:t>The model is trained using an appropriate dataset and performance evaluation is also done using various </a:t>
            </a:r>
            <a:r>
              <a:rPr lang="en-US" sz="1400" dirty="0" smtClean="0"/>
              <a:t>performance </a:t>
            </a:r>
            <a:r>
              <a:rPr lang="en-US" sz="1400" dirty="0"/>
              <a:t>measures. </a:t>
            </a:r>
            <a:endParaRPr lang="en-US" sz="1400" dirty="0" smtClean="0"/>
          </a:p>
          <a:p>
            <a:r>
              <a:rPr lang="en-US" sz="1400" dirty="0" smtClean="0"/>
              <a:t>The </a:t>
            </a:r>
            <a:r>
              <a:rPr lang="en-US" sz="1400" dirty="0"/>
              <a:t>best model, i.e. the model with highest accuracy is used to classify the news headlines or articles. </a:t>
            </a:r>
            <a:endParaRPr lang="en-US" sz="1400" dirty="0" smtClean="0"/>
          </a:p>
          <a:p>
            <a:r>
              <a:rPr lang="en-US" sz="1400" dirty="0" smtClean="0"/>
              <a:t>As </a:t>
            </a:r>
            <a:r>
              <a:rPr lang="en-US" sz="1400" dirty="0"/>
              <a:t>evident </a:t>
            </a:r>
            <a:r>
              <a:rPr lang="en-US" sz="1400" dirty="0" smtClean="0"/>
              <a:t>above </a:t>
            </a:r>
            <a:r>
              <a:rPr lang="en-US" sz="1400" dirty="0"/>
              <a:t>for static search, our best model came out to be Logistic Regression with an accuracy of 65</a:t>
            </a:r>
            <a:r>
              <a:rPr lang="en-US" sz="1400" dirty="0" smtClean="0"/>
              <a:t>%.</a:t>
            </a:r>
          </a:p>
          <a:p>
            <a:r>
              <a:rPr lang="en-US" sz="1400" dirty="0" smtClean="0"/>
              <a:t>Hence </a:t>
            </a:r>
            <a:r>
              <a:rPr lang="en-US" sz="1400" dirty="0"/>
              <a:t>we then used grid search </a:t>
            </a:r>
            <a:r>
              <a:rPr lang="en-US" sz="1400" dirty="0" smtClean="0"/>
              <a:t>parameter </a:t>
            </a:r>
            <a:r>
              <a:rPr lang="en-US" sz="1400" dirty="0"/>
              <a:t>optimization to increase the performance of logistic regression which then gave us the accuracy of 75%. </a:t>
            </a:r>
            <a:endParaRPr lang="en-US" sz="1400" dirty="0" smtClean="0"/>
          </a:p>
          <a:p>
            <a:r>
              <a:rPr lang="en-US" sz="1400" dirty="0" smtClean="0"/>
              <a:t>Hence </a:t>
            </a:r>
            <a:r>
              <a:rPr lang="en-US" sz="1400" dirty="0"/>
              <a:t>we can say that </a:t>
            </a:r>
            <a:r>
              <a:rPr lang="en-US" sz="1400" dirty="0" smtClean="0"/>
              <a:t>if </a:t>
            </a:r>
            <a:r>
              <a:rPr lang="en-US" sz="1400" dirty="0"/>
              <a:t>a user feed a particular news article or its headline in our model, there are 75% chances that it will be classified to its true nature. </a:t>
            </a:r>
          </a:p>
          <a:p>
            <a:r>
              <a:rPr lang="en-US" sz="1400" dirty="0"/>
              <a:t>The user can check the news article or keywords online; he can also check the authenticity of the website. </a:t>
            </a:r>
            <a:endParaRPr lang="en-US" sz="1400" dirty="0" smtClean="0"/>
          </a:p>
          <a:p>
            <a:r>
              <a:rPr lang="en-US" sz="1400" dirty="0" smtClean="0"/>
              <a:t>The </a:t>
            </a:r>
            <a:r>
              <a:rPr lang="en-US" sz="1400" dirty="0"/>
              <a:t>accuracy for dynamic </a:t>
            </a:r>
            <a:r>
              <a:rPr lang="en-US" sz="1400" dirty="0" smtClean="0"/>
              <a:t>system </a:t>
            </a:r>
            <a:r>
              <a:rPr lang="en-US" sz="1400" dirty="0"/>
              <a:t>is 93% and it increases with every iteration. </a:t>
            </a:r>
          </a:p>
          <a:p>
            <a:r>
              <a:rPr lang="en-US" sz="1400" dirty="0"/>
              <a:t>We intend to build our own dataset which will be kept up to date according to the latest news. </a:t>
            </a:r>
            <a:endParaRPr lang="en-US" sz="1400" dirty="0" smtClean="0"/>
          </a:p>
          <a:p>
            <a:r>
              <a:rPr lang="en-US" sz="1400" dirty="0" smtClean="0"/>
              <a:t>All </a:t>
            </a:r>
            <a:r>
              <a:rPr lang="en-US" sz="1400" dirty="0"/>
              <a:t>the live news and latest data will be </a:t>
            </a:r>
            <a:r>
              <a:rPr lang="en-US" sz="1400" dirty="0" smtClean="0"/>
              <a:t>kept </a:t>
            </a:r>
            <a:r>
              <a:rPr lang="en-US" sz="1400" dirty="0"/>
              <a:t>in a database using Web Crawler and online database. </a:t>
            </a:r>
          </a:p>
        </p:txBody>
      </p:sp>
    </p:spTree>
    <p:extLst>
      <p:ext uri="{BB962C8B-B14F-4D97-AF65-F5344CB8AC3E}">
        <p14:creationId xmlns:p14="http://schemas.microsoft.com/office/powerpoint/2010/main" val="384259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u="sng"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IN" dirty="0">
                <a:hlinkClick r:id="rId2"/>
              </a:rPr>
              <a:t>https://www.GeeksforGeeks.org/</a:t>
            </a:r>
            <a:endParaRPr lang="en-IN" dirty="0"/>
          </a:p>
          <a:p>
            <a:r>
              <a:rPr lang="en-IN" dirty="0">
                <a:hlinkClick r:id="rId3"/>
              </a:rPr>
              <a:t>https://www.python.org/</a:t>
            </a:r>
            <a:endParaRPr lang="en-IN" dirty="0"/>
          </a:p>
          <a:p>
            <a:r>
              <a:rPr lang="en-IN" dirty="0">
                <a:solidFill>
                  <a:srgbClr val="FF0000"/>
                </a:solidFill>
              </a:rPr>
              <a:t>https://</a:t>
            </a:r>
            <a:r>
              <a:rPr lang="en-IN" dirty="0" smtClean="0">
                <a:solidFill>
                  <a:srgbClr val="FF0000"/>
                </a:solidFill>
              </a:rPr>
              <a:t>www.kaggle.com/</a:t>
            </a:r>
            <a:endParaRPr lang="en-IN" dirty="0">
              <a:solidFill>
                <a:srgbClr val="FF0000"/>
              </a:solidFill>
            </a:endParaRPr>
          </a:p>
          <a:p>
            <a:r>
              <a:rPr lang="en-IN" dirty="0">
                <a:hlinkClick r:id="rId4"/>
              </a:rPr>
              <a:t>https://docs.python.org/3/tutorial</a:t>
            </a:r>
            <a:r>
              <a:rPr lang="en-IN" dirty="0" smtClean="0">
                <a:hlinkClick r:id="rId4"/>
              </a:rPr>
              <a:t>/</a:t>
            </a:r>
            <a:endParaRPr lang="en-IN" dirty="0"/>
          </a:p>
          <a:p>
            <a:r>
              <a:rPr lang="en-IN" dirty="0">
                <a:hlinkClick r:id="rId5"/>
              </a:rPr>
              <a:t>https://www.google.com</a:t>
            </a:r>
            <a:r>
              <a:rPr lang="en-IN" dirty="0" smtClean="0">
                <a:hlinkClick r:id="rId5"/>
              </a:rPr>
              <a:t>/</a:t>
            </a:r>
            <a:endParaRPr lang="en-IN" dirty="0"/>
          </a:p>
          <a:p>
            <a:r>
              <a:rPr lang="en-IN" dirty="0">
                <a:hlinkClick r:id="rId6"/>
              </a:rPr>
              <a:t>https://www.Wikipedia.org/</a:t>
            </a:r>
            <a:endParaRPr lang="en-IN" dirty="0"/>
          </a:p>
          <a:p>
            <a:endParaRPr lang="en-IN" dirty="0"/>
          </a:p>
          <a:p>
            <a:pPr marL="0" indent="0">
              <a:buNone/>
            </a:pPr>
            <a:r>
              <a:rPr lang="en-IN" dirty="0"/>
              <a:t> </a:t>
            </a:r>
          </a:p>
        </p:txBody>
      </p:sp>
    </p:spTree>
    <p:extLst>
      <p:ext uri="{BB962C8B-B14F-4D97-AF65-F5344CB8AC3E}">
        <p14:creationId xmlns:p14="http://schemas.microsoft.com/office/powerpoint/2010/main" val="219158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itchFamily="82" charset="0"/>
              </a:rPr>
              <a:t>Abstract</a:t>
            </a:r>
            <a:endParaRPr lang="en-US" dirty="0">
              <a:latin typeface="Algerian" pitchFamily="82" charset="0"/>
            </a:endParaRPr>
          </a:p>
        </p:txBody>
      </p:sp>
      <p:sp>
        <p:nvSpPr>
          <p:cNvPr id="3" name="Content Placeholder 2"/>
          <p:cNvSpPr>
            <a:spLocks noGrp="1"/>
          </p:cNvSpPr>
          <p:nvPr>
            <p:ph idx="1"/>
          </p:nvPr>
        </p:nvSpPr>
        <p:spPr>
          <a:xfrm>
            <a:off x="1828800" y="1600200"/>
            <a:ext cx="6591985" cy="3777622"/>
          </a:xfrm>
        </p:spPr>
        <p:txBody>
          <a:bodyPr>
            <a:normAutofit fontScale="25000" lnSpcReduction="20000"/>
          </a:bodyPr>
          <a:lstStyle/>
          <a:p>
            <a:r>
              <a:rPr lang="en-US" sz="7200" dirty="0"/>
              <a:t>In our modern era where the internet is ubiquitous, everyone relies on various online resources for news. </a:t>
            </a:r>
            <a:endParaRPr lang="en-US" sz="7200" dirty="0" smtClean="0"/>
          </a:p>
          <a:p>
            <a:r>
              <a:rPr lang="en-US" sz="7200" dirty="0" smtClean="0"/>
              <a:t>Along </a:t>
            </a:r>
            <a:r>
              <a:rPr lang="en-US" sz="7200" dirty="0"/>
              <a:t>with the </a:t>
            </a:r>
            <a:r>
              <a:rPr lang="en-US" sz="7200" dirty="0" smtClean="0"/>
              <a:t>increase </a:t>
            </a:r>
            <a:r>
              <a:rPr lang="en-US" sz="7200" dirty="0"/>
              <a:t>in the use of social media platforms like Facebook, Twitter, etc. news spread rapidly among millions of users within a very short </a:t>
            </a:r>
            <a:r>
              <a:rPr lang="en-US" sz="7200" dirty="0" smtClean="0"/>
              <a:t>span </a:t>
            </a:r>
            <a:r>
              <a:rPr lang="en-US" sz="7200" dirty="0"/>
              <a:t>of time. </a:t>
            </a:r>
            <a:endParaRPr lang="en-US" sz="7200" dirty="0" smtClean="0"/>
          </a:p>
          <a:p>
            <a:r>
              <a:rPr lang="en-US" sz="7200" dirty="0" smtClean="0"/>
              <a:t>The </a:t>
            </a:r>
            <a:r>
              <a:rPr lang="en-US" sz="7200" dirty="0"/>
              <a:t>spread of fake news has far-reaching consequences like the creation of biased opinions to swaying election outcomes </a:t>
            </a:r>
            <a:r>
              <a:rPr lang="en-US" sz="7200" dirty="0" smtClean="0"/>
              <a:t>for </a:t>
            </a:r>
            <a:r>
              <a:rPr lang="en-US" sz="7200" dirty="0"/>
              <a:t>the benefit of certain candidates. </a:t>
            </a:r>
            <a:endParaRPr lang="en-US" sz="7200" dirty="0" smtClean="0"/>
          </a:p>
          <a:p>
            <a:r>
              <a:rPr lang="en-US" sz="7200" dirty="0" smtClean="0"/>
              <a:t>Moreover</a:t>
            </a:r>
            <a:r>
              <a:rPr lang="en-US" sz="7200" dirty="0"/>
              <a:t>, spammers use appealing news headlines to generate revenue using advertisements via </a:t>
            </a:r>
            <a:r>
              <a:rPr lang="en-US" sz="7200" dirty="0" smtClean="0"/>
              <a:t>click-baits</a:t>
            </a:r>
            <a:r>
              <a:rPr lang="en-US" sz="7200" dirty="0"/>
              <a:t>. </a:t>
            </a:r>
            <a:endParaRPr lang="en-US" sz="7200" dirty="0" smtClean="0"/>
          </a:p>
          <a:p>
            <a:r>
              <a:rPr lang="en-US" sz="7200" dirty="0" smtClean="0"/>
              <a:t>In </a:t>
            </a:r>
            <a:r>
              <a:rPr lang="en-US" sz="7200" dirty="0"/>
              <a:t>this </a:t>
            </a:r>
            <a:r>
              <a:rPr lang="en-US" sz="7200" dirty="0" err="1" smtClean="0"/>
              <a:t>ppt</a:t>
            </a:r>
            <a:r>
              <a:rPr lang="en-US" sz="7200" dirty="0" smtClean="0"/>
              <a:t>, </a:t>
            </a:r>
            <a:r>
              <a:rPr lang="en-US" sz="7200" dirty="0"/>
              <a:t>we aim to perform binary classification of various news articles available online with the help of concepts </a:t>
            </a:r>
            <a:r>
              <a:rPr lang="en-US" sz="7200" dirty="0" smtClean="0"/>
              <a:t>pertaining </a:t>
            </a:r>
            <a:r>
              <a:rPr lang="en-US" sz="7200" dirty="0"/>
              <a:t>to Artificial Intelligence, Natural Language Processing and Machine Learning</a:t>
            </a:r>
            <a:r>
              <a:rPr lang="en-US" sz="7200" dirty="0" smtClean="0"/>
              <a:t>.</a:t>
            </a:r>
          </a:p>
          <a:p>
            <a:r>
              <a:rPr lang="en-US" sz="7200" dirty="0" smtClean="0"/>
              <a:t> </a:t>
            </a:r>
            <a:r>
              <a:rPr lang="en-US" sz="7200" dirty="0"/>
              <a:t>We aim to provide the user with the ability to </a:t>
            </a:r>
            <a:r>
              <a:rPr lang="en-US" sz="7200" dirty="0" smtClean="0"/>
              <a:t>classify </a:t>
            </a:r>
            <a:r>
              <a:rPr lang="en-US" sz="7200" dirty="0"/>
              <a:t>the news as fake or real and also check the authenticity of the website publishing the news.</a:t>
            </a:r>
          </a:p>
          <a:p>
            <a:endParaRPr lang="en-US" dirty="0"/>
          </a:p>
        </p:txBody>
      </p:sp>
    </p:spTree>
    <p:extLst>
      <p:ext uri="{BB962C8B-B14F-4D97-AF65-F5344CB8AC3E}">
        <p14:creationId xmlns:p14="http://schemas.microsoft.com/office/powerpoint/2010/main" val="3606471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19400" y="1981200"/>
            <a:ext cx="3886200" cy="1828800"/>
          </a:xfrm>
        </p:spPr>
        <p:txBody>
          <a:bodyPr>
            <a:normAutofit/>
          </a:bodyPr>
          <a:lstStyle/>
          <a:p>
            <a:r>
              <a:rPr lang="en-US" sz="5400" b="1" dirty="0">
                <a:latin typeface="Times New Roman" panose="02020603050405020304" pitchFamily="18" charset="0"/>
                <a:cs typeface="Times New Roman" panose="02020603050405020304" pitchFamily="18" charset="0"/>
              </a:rPr>
              <a:t>Thank You</a:t>
            </a:r>
          </a:p>
        </p:txBody>
      </p:sp>
      <p:sp>
        <p:nvSpPr>
          <p:cNvPr id="3" name="Content Placeholder 2"/>
          <p:cNvSpPr>
            <a:spLocks noGrp="1"/>
          </p:cNvSpPr>
          <p:nvPr>
            <p:ph idx="1"/>
          </p:nvPr>
        </p:nvSpPr>
        <p:spPr>
          <a:xfrm>
            <a:off x="914400" y="1752600"/>
            <a:ext cx="7344816" cy="4295328"/>
          </a:xfrm>
        </p:spPr>
        <p:txBody>
          <a:bodyPr tIns="91440">
            <a:noAutofit/>
          </a:bodyPr>
          <a:lstStyle/>
          <a:p>
            <a:pPr marL="525780" indent="-457200">
              <a:buFont typeface="+mj-lt"/>
              <a:buAutoNum type="arabicPeriod" startAt="4"/>
            </a:pPr>
            <a:endParaRPr lang="en-GB" sz="1800" i="1" dirty="0">
              <a:latin typeface="Times New Roman" pitchFamily="18" charset="0"/>
              <a:cs typeface="Times New Roman" pitchFamily="18" charset="0"/>
            </a:endParaRPr>
          </a:p>
          <a:p>
            <a:pPr marL="525780" indent="-457200">
              <a:buFont typeface="+mj-lt"/>
              <a:buAutoNum type="arabicPeriod" startAt="4"/>
            </a:pPr>
            <a:endParaRPr lang="en-GB" sz="1800" dirty="0">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rot="1428918">
            <a:off x="1600200" y="3581400"/>
            <a:ext cx="2809875" cy="1628775"/>
          </a:xfrm>
          <a:prstGeom prst="rect">
            <a:avLst/>
          </a:prstGeom>
        </p:spPr>
      </p:pic>
      <p:pic>
        <p:nvPicPr>
          <p:cNvPr id="5" name="Picture 4"/>
          <p:cNvPicPr>
            <a:picLocks noChangeAspect="1"/>
          </p:cNvPicPr>
          <p:nvPr/>
        </p:nvPicPr>
        <p:blipFill>
          <a:blip r:embed="rId3"/>
          <a:stretch>
            <a:fillRect/>
          </a:stretch>
        </p:blipFill>
        <p:spPr>
          <a:xfrm rot="20904633">
            <a:off x="5902657" y="3033319"/>
            <a:ext cx="2657195" cy="2765898"/>
          </a:xfrm>
          <a:prstGeom prst="rect">
            <a:avLst/>
          </a:prstGeom>
        </p:spPr>
      </p:pic>
    </p:spTree>
    <p:extLst>
      <p:ext uri="{BB962C8B-B14F-4D97-AF65-F5344CB8AC3E}">
        <p14:creationId xmlns:p14="http://schemas.microsoft.com/office/powerpoint/2010/main" val="406524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024744" cy="990600"/>
          </a:xfrm>
        </p:spPr>
        <p:txBody>
          <a:bodyPr>
            <a:normAutofit/>
          </a:bodyPr>
          <a:lstStyle/>
          <a:p>
            <a:r>
              <a:rPr lang="en-GB" b="1" dirty="0">
                <a:latin typeface="Times New Roman" panose="02020603050405020304" pitchFamily="18" charset="0"/>
                <a:cs typeface="Times New Roman" panose="02020603050405020304" pitchFamily="18" charset="0"/>
              </a:rPr>
              <a:t>                  </a:t>
            </a:r>
            <a:r>
              <a:rPr lang="en-US" sz="4800" b="1" dirty="0">
                <a:latin typeface="Times New Roman" panose="02020603050405020304" pitchFamily="18" charset="0"/>
                <a:cs typeface="Times New Roman" panose="02020603050405020304" pitchFamily="18" charset="0"/>
              </a:rPr>
              <a:t>Objective</a:t>
            </a:r>
            <a:endParaRPr lang="en-GB"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1600" y="990600"/>
            <a:ext cx="6777317" cy="1447800"/>
          </a:xfrm>
        </p:spPr>
        <p:txBody>
          <a:bodyPr>
            <a:noAutofit/>
          </a:bodyPr>
          <a:lstStyle/>
          <a:p>
            <a:r>
              <a:rPr lang="en-US" dirty="0">
                <a:latin typeface="Times New Roman" panose="02020603050405020304" pitchFamily="18" charset="0"/>
                <a:cs typeface="Times New Roman" panose="02020603050405020304" pitchFamily="18" charset="0"/>
              </a:rPr>
              <a:t>The project mainly deals analysis of </a:t>
            </a:r>
            <a:r>
              <a:rPr lang="en-US" dirty="0" smtClean="0">
                <a:latin typeface="Times New Roman" panose="02020603050405020304" pitchFamily="18" charset="0"/>
                <a:cs typeface="Times New Roman" panose="02020603050405020304" pitchFamily="18" charset="0"/>
              </a:rPr>
              <a:t>news </a:t>
            </a:r>
            <a:r>
              <a:rPr lang="en-US" dirty="0">
                <a:latin typeface="Times New Roman" panose="02020603050405020304" pitchFamily="18" charset="0"/>
                <a:cs typeface="Times New Roman" panose="02020603050405020304" pitchFamily="18" charset="0"/>
              </a:rPr>
              <a:t>from various </a:t>
            </a:r>
            <a:r>
              <a:rPr lang="en-US" dirty="0" smtClean="0">
                <a:latin typeface="Times New Roman" panose="02020603050405020304" pitchFamily="18" charset="0"/>
                <a:cs typeface="Times New Roman" panose="02020603050405020304" pitchFamily="18" charset="0"/>
              </a:rPr>
              <a:t>news websites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Our Main objective is to get the overall </a:t>
            </a:r>
            <a:r>
              <a:rPr lang="en-US" dirty="0" smtClean="0">
                <a:latin typeface="Times New Roman" panose="02020603050405020304" pitchFamily="18" charset="0"/>
                <a:cs typeface="Times New Roman" panose="02020603050405020304" pitchFamily="18" charset="0"/>
              </a:rPr>
              <a:t>correctness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news </a:t>
            </a:r>
            <a:r>
              <a:rPr lang="en-US" dirty="0">
                <a:latin typeface="Times New Roman" panose="02020603050405020304" pitchFamily="18" charset="0"/>
                <a:cs typeface="Times New Roman" panose="02020603050405020304" pitchFamily="18" charset="0"/>
              </a:rPr>
              <a:t>for a particular </a:t>
            </a:r>
            <a:r>
              <a:rPr lang="en-US" dirty="0" smtClean="0">
                <a:latin typeface="Times New Roman" panose="02020603050405020304" pitchFamily="18" charset="0"/>
                <a:cs typeface="Times New Roman" panose="02020603050405020304" pitchFamily="18" charset="0"/>
              </a:rPr>
              <a:t>topic based on its correctness probability.</a:t>
            </a: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GB" sz="2000" dirty="0">
              <a:latin typeface="Times New Roman" pitchFamily="18" charset="0"/>
              <a:cs typeface="Times New Roman" pitchFamily="18" charset="0"/>
            </a:endParaRPr>
          </a:p>
        </p:txBody>
      </p:sp>
      <p:pic>
        <p:nvPicPr>
          <p:cNvPr id="2050" name="Picture 2" descr="C:\Users\RoBot\Pictures\Screenshots\Screenshot (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19400"/>
            <a:ext cx="7620000"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42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712" y="1600200"/>
            <a:ext cx="4572000" cy="2031325"/>
          </a:xfrm>
          <a:prstGeom prst="rect">
            <a:avLst/>
          </a:prstGeom>
        </p:spPr>
        <p:txBody>
          <a:bodyPr>
            <a:spAutoFit/>
          </a:bodyPr>
          <a:lstStyle/>
          <a:p>
            <a:r>
              <a:rPr lang="en-US" dirty="0" smtClean="0"/>
              <a:t>In FAKE DETECTOR, the fake news detection problem is formulated as a </a:t>
            </a:r>
            <a:r>
              <a:rPr lang="en-US" b="1" dirty="0" smtClean="0"/>
              <a:t>credibility score inference problem</a:t>
            </a:r>
            <a:r>
              <a:rPr lang="en-US" dirty="0" smtClean="0"/>
              <a:t>, and FAKEDETECTOR aims at learning a prediction model to infer the credibility labels of news articles, creators and subjects simultaneously.</a:t>
            </a:r>
            <a:endParaRPr lang="en-US" dirty="0"/>
          </a:p>
        </p:txBody>
      </p:sp>
      <p:sp>
        <p:nvSpPr>
          <p:cNvPr id="3" name="Rectangle 2"/>
          <p:cNvSpPr/>
          <p:nvPr/>
        </p:nvSpPr>
        <p:spPr>
          <a:xfrm>
            <a:off x="2057400" y="457200"/>
            <a:ext cx="2749296" cy="830997"/>
          </a:xfrm>
          <a:prstGeom prst="rect">
            <a:avLst/>
          </a:prstGeom>
        </p:spPr>
        <p:txBody>
          <a:bodyPr wrap="square">
            <a:spAutoFit/>
          </a:bodyPr>
          <a:lstStyle/>
          <a:p>
            <a:r>
              <a:rPr lang="en-US" sz="4800" b="1" dirty="0">
                <a:latin typeface="Algerian" pitchFamily="82" charset="0"/>
              </a:rPr>
              <a:t>goals </a:t>
            </a:r>
          </a:p>
        </p:txBody>
      </p:sp>
      <p:sp>
        <p:nvSpPr>
          <p:cNvPr id="4" name="Rectangle 3"/>
          <p:cNvSpPr/>
          <p:nvPr/>
        </p:nvSpPr>
        <p:spPr>
          <a:xfrm>
            <a:off x="1889760" y="3886200"/>
            <a:ext cx="4572000" cy="923330"/>
          </a:xfrm>
          <a:prstGeom prst="rect">
            <a:avLst/>
          </a:prstGeom>
        </p:spPr>
        <p:txBody>
          <a:bodyPr>
            <a:spAutoFit/>
          </a:bodyPr>
          <a:lstStyle/>
          <a:p>
            <a:r>
              <a:rPr lang="en-US" dirty="0"/>
              <a:t>Social media and news outlets publish fake news to increase readership or as part of psychological warfare.</a:t>
            </a:r>
          </a:p>
        </p:txBody>
      </p:sp>
      <p:sp>
        <p:nvSpPr>
          <p:cNvPr id="6" name="Rectangle 5"/>
          <p:cNvSpPr/>
          <p:nvPr/>
        </p:nvSpPr>
        <p:spPr>
          <a:xfrm>
            <a:off x="1886712" y="5029200"/>
            <a:ext cx="4572000" cy="1477328"/>
          </a:xfrm>
          <a:prstGeom prst="rect">
            <a:avLst/>
          </a:prstGeom>
        </p:spPr>
        <p:txBody>
          <a:bodyPr>
            <a:spAutoFit/>
          </a:bodyPr>
          <a:lstStyle/>
          <a:p>
            <a:r>
              <a:rPr lang="en-US" dirty="0" smtClean="0"/>
              <a:t>In general</a:t>
            </a:r>
            <a:r>
              <a:rPr lang="en-US" dirty="0"/>
              <a:t>, the goal is profiting through </a:t>
            </a:r>
            <a:r>
              <a:rPr lang="en-US" dirty="0" err="1"/>
              <a:t>clickbaits</a:t>
            </a:r>
            <a:r>
              <a:rPr lang="en-US" dirty="0"/>
              <a:t>. </a:t>
            </a:r>
            <a:r>
              <a:rPr lang="en-US" dirty="0" err="1"/>
              <a:t>Clickbaits</a:t>
            </a:r>
            <a:r>
              <a:rPr lang="en-US" dirty="0"/>
              <a:t> lure users and entice curiosity with flashy headlines or designs to click links to increase advertisements revenues.</a:t>
            </a:r>
          </a:p>
        </p:txBody>
      </p:sp>
    </p:spTree>
    <p:extLst>
      <p:ext uri="{BB962C8B-B14F-4D97-AF65-F5344CB8AC3E}">
        <p14:creationId xmlns:p14="http://schemas.microsoft.com/office/powerpoint/2010/main" val="123125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6589199" cy="1280890"/>
          </a:xfrm>
        </p:spPr>
        <p:txBody>
          <a:bodyPr/>
          <a:lstStyle/>
          <a:p>
            <a:pPr algn="ctr"/>
            <a:r>
              <a:rPr lang="en-US" dirty="0" smtClean="0">
                <a:latin typeface="Algerian" pitchFamily="82" charset="0"/>
              </a:rPr>
              <a:t>Methodology</a:t>
            </a:r>
            <a:endParaRPr lang="en-US" dirty="0">
              <a:latin typeface="Algerian" pitchFamily="82" charset="0"/>
            </a:endParaRPr>
          </a:p>
        </p:txBody>
      </p:sp>
      <p:sp>
        <p:nvSpPr>
          <p:cNvPr id="3" name="Content Placeholder 2"/>
          <p:cNvSpPr>
            <a:spLocks noGrp="1"/>
          </p:cNvSpPr>
          <p:nvPr>
            <p:ph idx="1"/>
          </p:nvPr>
        </p:nvSpPr>
        <p:spPr>
          <a:xfrm>
            <a:off x="1905000" y="1447800"/>
            <a:ext cx="6591985" cy="3777622"/>
          </a:xfrm>
        </p:spPr>
        <p:txBody>
          <a:bodyPr>
            <a:noAutofit/>
          </a:bodyPr>
          <a:lstStyle/>
          <a:p>
            <a:r>
              <a:rPr lang="en-US" sz="1600" dirty="0"/>
              <a:t>This </a:t>
            </a:r>
            <a:r>
              <a:rPr lang="en-US" sz="1600" dirty="0" err="1" smtClean="0"/>
              <a:t>ppt</a:t>
            </a:r>
            <a:r>
              <a:rPr lang="en-US" sz="1600" dirty="0" smtClean="0"/>
              <a:t> </a:t>
            </a:r>
            <a:r>
              <a:rPr lang="en-US" sz="1600" dirty="0"/>
              <a:t>explains the system which is developed in three parts. The first part is static which works on machine learning </a:t>
            </a:r>
            <a:r>
              <a:rPr lang="en-US" sz="1600" dirty="0" smtClean="0"/>
              <a:t>classifier.</a:t>
            </a:r>
          </a:p>
          <a:p>
            <a:r>
              <a:rPr lang="en-US" sz="1600" dirty="0" smtClean="0"/>
              <a:t>We studied </a:t>
            </a:r>
            <a:r>
              <a:rPr lang="en-US" sz="1600" dirty="0"/>
              <a:t>and trained the model with 4 different classifiers and chose the best classifier for final execution</a:t>
            </a:r>
            <a:r>
              <a:rPr lang="en-US" sz="1600" dirty="0" smtClean="0"/>
              <a:t>.</a:t>
            </a:r>
          </a:p>
          <a:p>
            <a:r>
              <a:rPr lang="en-US" sz="1600" dirty="0" smtClean="0"/>
              <a:t> </a:t>
            </a:r>
            <a:r>
              <a:rPr lang="en-US" sz="1600" dirty="0"/>
              <a:t>The second part is dynamic </a:t>
            </a:r>
            <a:r>
              <a:rPr lang="en-US" sz="1600" dirty="0" smtClean="0"/>
              <a:t>which </a:t>
            </a:r>
            <a:r>
              <a:rPr lang="en-US" sz="1600" dirty="0"/>
              <a:t>takes the keyword/text from user and searches online for the truth probability of the news</a:t>
            </a:r>
            <a:r>
              <a:rPr lang="en-US" sz="1600" dirty="0" smtClean="0"/>
              <a:t>.</a:t>
            </a:r>
          </a:p>
          <a:p>
            <a:r>
              <a:rPr lang="en-US" sz="1600" dirty="0" smtClean="0"/>
              <a:t> </a:t>
            </a:r>
            <a:r>
              <a:rPr lang="en-US" sz="1600" dirty="0"/>
              <a:t>The third part provides the authenticity </a:t>
            </a:r>
            <a:r>
              <a:rPr lang="en-US" sz="1600" dirty="0" smtClean="0"/>
              <a:t>of </a:t>
            </a:r>
            <a:r>
              <a:rPr lang="en-US" sz="1600" dirty="0"/>
              <a:t>the </a:t>
            </a:r>
            <a:r>
              <a:rPr lang="en-US" sz="1600" dirty="0" smtClean="0"/>
              <a:t>text </a:t>
            </a:r>
            <a:r>
              <a:rPr lang="en-US" sz="1600" dirty="0"/>
              <a:t>input by </a:t>
            </a:r>
            <a:r>
              <a:rPr lang="en-US" sz="1600" dirty="0" err="1" smtClean="0"/>
              <a:t>user.we</a:t>
            </a:r>
            <a:r>
              <a:rPr lang="en-US" sz="1600" dirty="0" smtClean="0"/>
              <a:t> </a:t>
            </a:r>
            <a:r>
              <a:rPr lang="en-US" sz="1600" dirty="0"/>
              <a:t>have used Python and its </a:t>
            </a:r>
            <a:r>
              <a:rPr lang="en-US" sz="1600" dirty="0" err="1" smtClean="0"/>
              <a:t>tflite</a:t>
            </a:r>
            <a:r>
              <a:rPr lang="en-US" sz="1600" dirty="0" smtClean="0"/>
              <a:t> libraries. </a:t>
            </a:r>
          </a:p>
          <a:p>
            <a:r>
              <a:rPr lang="en-US" sz="1600" dirty="0" smtClean="0"/>
              <a:t>Python </a:t>
            </a:r>
            <a:r>
              <a:rPr lang="en-US" sz="1600" dirty="0"/>
              <a:t>has a huge set of libraries and extensions, which can be </a:t>
            </a:r>
            <a:r>
              <a:rPr lang="en-US" sz="1600" dirty="0" smtClean="0"/>
              <a:t>easily used </a:t>
            </a:r>
            <a:r>
              <a:rPr lang="en-US" sz="1600" dirty="0"/>
              <a:t>in Machine Learning</a:t>
            </a:r>
            <a:r>
              <a:rPr lang="en-US" sz="1600" dirty="0" smtClean="0"/>
              <a:t>.</a:t>
            </a:r>
          </a:p>
          <a:p>
            <a:r>
              <a:rPr lang="en-US" sz="1600" dirty="0" smtClean="0"/>
              <a:t> </a:t>
            </a:r>
            <a:r>
              <a:rPr lang="en-US" sz="1600" dirty="0" err="1" smtClean="0"/>
              <a:t>tflite</a:t>
            </a:r>
            <a:r>
              <a:rPr lang="en-US" sz="1600" dirty="0" smtClean="0"/>
              <a:t> </a:t>
            </a:r>
            <a:r>
              <a:rPr lang="en-US" sz="1600" dirty="0"/>
              <a:t>Learn library is the best source for machine learning algorithms where nearly all types of </a:t>
            </a:r>
            <a:r>
              <a:rPr lang="en-US" sz="1600" dirty="0" smtClean="0"/>
              <a:t>machine learning </a:t>
            </a:r>
            <a:r>
              <a:rPr lang="en-US" sz="1600" dirty="0"/>
              <a:t>algorithms are readily available for Python, thus easy and quick evaluation of ML algorithms is possible</a:t>
            </a:r>
            <a:r>
              <a:rPr lang="en-US" sz="1400" dirty="0" smtClean="0"/>
              <a:t>. </a:t>
            </a:r>
            <a:endParaRPr lang="en-US" sz="1400" dirty="0"/>
          </a:p>
          <a:p>
            <a:endParaRPr lang="en-US" sz="1400" dirty="0"/>
          </a:p>
        </p:txBody>
      </p:sp>
    </p:spTree>
    <p:extLst>
      <p:ext uri="{BB962C8B-B14F-4D97-AF65-F5344CB8AC3E}">
        <p14:creationId xmlns:p14="http://schemas.microsoft.com/office/powerpoint/2010/main" val="128479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BF7EC95A-302B-48DA-83CE-B5960BB076A8}"/>
              </a:ext>
            </a:extLst>
          </p:cNvPr>
          <p:cNvSpPr txBox="1"/>
          <p:nvPr/>
        </p:nvSpPr>
        <p:spPr>
          <a:xfrm>
            <a:off x="2209800" y="224531"/>
            <a:ext cx="5334000" cy="523220"/>
          </a:xfrm>
          <a:prstGeom prst="rect">
            <a:avLst/>
          </a:prstGeom>
          <a:noFill/>
        </p:spPr>
        <p:txBody>
          <a:bodyPr wrap="square" rtlCol="0">
            <a:spAutoFit/>
          </a:bodyPr>
          <a:lstStyle/>
          <a:p>
            <a:pPr algn="ctr"/>
            <a:r>
              <a:rPr lang="en-US" sz="2800" dirty="0"/>
              <a:t>DATA </a:t>
            </a:r>
            <a:r>
              <a:rPr lang="en-US" sz="2800" dirty="0" smtClean="0"/>
              <a:t>Collection and Analysis</a:t>
            </a:r>
            <a:endParaRPr lang="en-IN" sz="2800" dirty="0"/>
          </a:p>
        </p:txBody>
      </p:sp>
      <p:sp>
        <p:nvSpPr>
          <p:cNvPr id="2" name="Rectangle 1"/>
          <p:cNvSpPr/>
          <p:nvPr/>
        </p:nvSpPr>
        <p:spPr>
          <a:xfrm>
            <a:off x="1389888" y="4953000"/>
            <a:ext cx="7467600" cy="1569660"/>
          </a:xfrm>
          <a:prstGeom prst="rect">
            <a:avLst/>
          </a:prstGeom>
        </p:spPr>
        <p:txBody>
          <a:bodyPr wrap="square">
            <a:spAutoFit/>
          </a:bodyPr>
          <a:lstStyle/>
          <a:p>
            <a:pPr fontAlgn="base"/>
            <a:r>
              <a:rPr lang="en-US" sz="1600" dirty="0"/>
              <a:t>train.csv: A full training dataset with the following attributes:</a:t>
            </a:r>
          </a:p>
          <a:p>
            <a:pPr fontAlgn="base"/>
            <a:r>
              <a:rPr lang="en-US" sz="1600" dirty="0"/>
              <a:t>id: unique id for a news article</a:t>
            </a:r>
          </a:p>
          <a:p>
            <a:pPr fontAlgn="base"/>
            <a:r>
              <a:rPr lang="en-US" sz="1600" dirty="0"/>
              <a:t>title: the title of a news article</a:t>
            </a:r>
          </a:p>
          <a:p>
            <a:pPr fontAlgn="base"/>
            <a:r>
              <a:rPr lang="en-US" sz="1600" dirty="0"/>
              <a:t>author: author of the news article</a:t>
            </a:r>
          </a:p>
          <a:p>
            <a:pPr fontAlgn="base"/>
            <a:r>
              <a:rPr lang="en-US" sz="1600" dirty="0"/>
              <a:t>text: the text of the article; could be incomplete</a:t>
            </a:r>
          </a:p>
          <a:p>
            <a:pPr fontAlgn="base"/>
            <a:r>
              <a:rPr lang="en-US" sz="1600" dirty="0"/>
              <a:t>label: a label that marks the article as potentially unreliable</a:t>
            </a:r>
          </a:p>
        </p:txBody>
      </p:sp>
      <p:sp>
        <p:nvSpPr>
          <p:cNvPr id="6" name="Rectangle 5"/>
          <p:cNvSpPr/>
          <p:nvPr/>
        </p:nvSpPr>
        <p:spPr>
          <a:xfrm>
            <a:off x="1421188" y="3810000"/>
            <a:ext cx="7467600" cy="830997"/>
          </a:xfrm>
          <a:prstGeom prst="rect">
            <a:avLst/>
          </a:prstGeom>
        </p:spPr>
        <p:txBody>
          <a:bodyPr wrap="square">
            <a:spAutoFit/>
          </a:bodyPr>
          <a:lstStyle/>
          <a:p>
            <a:r>
              <a:rPr lang="en-US" sz="1600" dirty="0"/>
              <a:t>The folder has two files; (1) fakeNews.csv, and (2) trueNews.csv. The data in .</a:t>
            </a:r>
            <a:r>
              <a:rPr lang="en-US" sz="1600" dirty="0" err="1"/>
              <a:t>csv</a:t>
            </a:r>
            <a:r>
              <a:rPr lang="en-US" sz="1600" dirty="0"/>
              <a:t> files contain the news article and the corresponding fake rating collected from the USA, India, and Europe regions.</a:t>
            </a:r>
          </a:p>
        </p:txBody>
      </p:sp>
      <p:sp>
        <p:nvSpPr>
          <p:cNvPr id="7" name="Rectangle 6"/>
          <p:cNvSpPr/>
          <p:nvPr/>
        </p:nvSpPr>
        <p:spPr>
          <a:xfrm>
            <a:off x="1470776" y="747751"/>
            <a:ext cx="7368424" cy="2800767"/>
          </a:xfrm>
          <a:prstGeom prst="rect">
            <a:avLst/>
          </a:prstGeom>
        </p:spPr>
        <p:txBody>
          <a:bodyPr wrap="square">
            <a:spAutoFit/>
          </a:bodyPr>
          <a:lstStyle/>
          <a:p>
            <a:r>
              <a:rPr lang="en-US" sz="1600" dirty="0"/>
              <a:t>We can get online news from different sources like social media websites, search engine, homepage of news agency websites or the </a:t>
            </a:r>
            <a:r>
              <a:rPr lang="en-US" sz="1600" dirty="0" smtClean="0"/>
              <a:t>fact-checking </a:t>
            </a:r>
            <a:r>
              <a:rPr lang="en-US" sz="1600" dirty="0"/>
              <a:t>websites. On the Internet, there are a few publicly available datasets for Fake news classification like </a:t>
            </a:r>
            <a:r>
              <a:rPr lang="en-US" sz="1600" dirty="0" err="1"/>
              <a:t>Buzzfeed</a:t>
            </a:r>
            <a:r>
              <a:rPr lang="en-US" sz="1600" dirty="0"/>
              <a:t> News, LIAR </a:t>
            </a:r>
            <a:r>
              <a:rPr lang="en-US" sz="1600" dirty="0" smtClean="0"/>
              <a:t>, </a:t>
            </a:r>
            <a:r>
              <a:rPr lang="en-US" sz="1600" dirty="0"/>
              <a:t>BS Detector </a:t>
            </a:r>
            <a:r>
              <a:rPr lang="en-US" sz="1600" dirty="0" err="1" smtClean="0"/>
              <a:t>kaggle</a:t>
            </a:r>
            <a:r>
              <a:rPr lang="en-US" sz="1600" dirty="0" smtClean="0"/>
              <a:t> </a:t>
            </a:r>
            <a:r>
              <a:rPr lang="en-US" sz="1600" dirty="0" err="1" smtClean="0"/>
              <a:t>etc</a:t>
            </a:r>
            <a:endParaRPr lang="en-US" sz="1600" dirty="0" smtClean="0"/>
          </a:p>
          <a:p>
            <a:endParaRPr lang="en-US" sz="1600" dirty="0"/>
          </a:p>
          <a:p>
            <a:r>
              <a:rPr lang="en-US" sz="1600" dirty="0" smtClean="0"/>
              <a:t>We used built-in </a:t>
            </a:r>
            <a:r>
              <a:rPr lang="en-US" sz="1600" dirty="0" err="1" smtClean="0"/>
              <a:t>Kaggle</a:t>
            </a:r>
            <a:r>
              <a:rPr lang="en-US" sz="1600" dirty="0" smtClean="0"/>
              <a:t> datasets for fake and genuine news.</a:t>
            </a:r>
          </a:p>
          <a:p>
            <a:r>
              <a:rPr lang="en-US" sz="1600" dirty="0" err="1" smtClean="0"/>
              <a:t>Kaggle</a:t>
            </a:r>
            <a:r>
              <a:rPr lang="en-US" sz="1600" dirty="0" smtClean="0"/>
              <a:t> </a:t>
            </a:r>
            <a:r>
              <a:rPr lang="en-US" sz="1600" dirty="0"/>
              <a:t>allows </a:t>
            </a:r>
            <a:r>
              <a:rPr lang="en-US" sz="1600" b="1" dirty="0"/>
              <a:t>users to find and publish data sets, explore and build models in</a:t>
            </a:r>
            <a:r>
              <a:rPr lang="en-US" sz="1600" dirty="0"/>
              <a:t> a web-based data-science environment, work with other data scientists and machine learning engineers, and enter competitions to solve data science </a:t>
            </a:r>
            <a:r>
              <a:rPr lang="en-US" sz="1600" dirty="0" smtClean="0"/>
              <a:t>challenges</a:t>
            </a:r>
            <a:endParaRPr lang="en-US" sz="1600" dirty="0"/>
          </a:p>
        </p:txBody>
      </p:sp>
    </p:spTree>
    <p:extLst>
      <p:ext uri="{BB962C8B-B14F-4D97-AF65-F5344CB8AC3E}">
        <p14:creationId xmlns:p14="http://schemas.microsoft.com/office/powerpoint/2010/main" val="2205949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F6DAB3A-DC94-45F8-80F6-B7B75F820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81000"/>
            <a:ext cx="7543800" cy="6096000"/>
          </a:xfrm>
          <a:prstGeom prst="rect">
            <a:avLst/>
          </a:prstGeom>
        </p:spPr>
      </p:pic>
    </p:spTree>
    <p:extLst>
      <p:ext uri="{BB962C8B-B14F-4D97-AF65-F5344CB8AC3E}">
        <p14:creationId xmlns:p14="http://schemas.microsoft.com/office/powerpoint/2010/main" val="8785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4E50F20-C503-4774-8BEB-6DA60D85B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04800"/>
            <a:ext cx="7315200" cy="6324600"/>
          </a:xfrm>
          <a:prstGeom prst="rect">
            <a:avLst/>
          </a:prstGeom>
        </p:spPr>
      </p:pic>
    </p:spTree>
    <p:extLst>
      <p:ext uri="{BB962C8B-B14F-4D97-AF65-F5344CB8AC3E}">
        <p14:creationId xmlns:p14="http://schemas.microsoft.com/office/powerpoint/2010/main" val="416451662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2005</TotalTime>
  <Words>1285</Words>
  <Application>Microsoft Office PowerPoint</Application>
  <PresentationFormat>On-screen Show (4:3)</PresentationFormat>
  <Paragraphs>142</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Wisp</vt:lpstr>
      <vt:lpstr>Fake News Detection Android APP</vt:lpstr>
      <vt:lpstr>PowerPoint Presentation</vt:lpstr>
      <vt:lpstr>Abstract</vt:lpstr>
      <vt:lpstr>                  Objective</vt:lpstr>
      <vt:lpstr>PowerPoint Presentation</vt:lpstr>
      <vt:lpstr>Methodology</vt:lpstr>
      <vt:lpstr>PowerPoint Presentation</vt:lpstr>
      <vt:lpstr>PowerPoint Presentation</vt:lpstr>
      <vt:lpstr>PowerPoint Presentation</vt:lpstr>
      <vt:lpstr>     Fake News </vt:lpstr>
      <vt:lpstr>PowerPoint Presentation</vt:lpstr>
      <vt:lpstr>Case Diagram</vt:lpstr>
      <vt:lpstr>Working of the tflite Model</vt:lpstr>
      <vt:lpstr>Working of the Android APP</vt:lpstr>
      <vt:lpstr>Areas To Be covered for Fake News Detection</vt:lpstr>
      <vt:lpstr>PowerPoint Presentation</vt:lpstr>
      <vt:lpstr>Recurrent Neural Networks</vt:lpstr>
      <vt:lpstr>Word Embedding</vt:lpstr>
      <vt:lpstr>PowerPoint Presentation</vt:lpstr>
      <vt:lpstr>Drop Out</vt:lpstr>
      <vt:lpstr>Adam Optimizer</vt:lpstr>
      <vt:lpstr>Properties Of Adam Optimizer</vt:lpstr>
      <vt:lpstr>Keras</vt:lpstr>
      <vt:lpstr>Pooling Layer  and Average Pooling</vt:lpstr>
      <vt:lpstr>Padding</vt:lpstr>
      <vt:lpstr>Software Specifications</vt:lpstr>
      <vt:lpstr>PowerPoint Presentation</vt:lpstr>
      <vt:lpstr>CONCLUSION AND 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shreyagore</dc:creator>
  <cp:lastModifiedBy>Windows User</cp:lastModifiedBy>
  <cp:revision>333</cp:revision>
  <dcterms:created xsi:type="dcterms:W3CDTF">2014-11-17T06:39:49Z</dcterms:created>
  <dcterms:modified xsi:type="dcterms:W3CDTF">2021-10-16T10:47:23Z</dcterms:modified>
</cp:coreProperties>
</file>